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70" r:id="rId9"/>
    <p:sldId id="274" r:id="rId10"/>
    <p:sldId id="275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8E"/>
    <a:srgbClr val="3642B8"/>
    <a:srgbClr val="414EC7"/>
    <a:srgbClr val="2D3799"/>
    <a:srgbClr val="F4E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36" y="114"/>
      </p:cViewPr>
      <p:guideLst>
        <p:guide orient="horz" pos="89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93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3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3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16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4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65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5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62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52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5445C-E086-43FC-88F5-EE6C18FB55FA}" type="datetimeFigureOut">
              <a:rPr lang="en-GB" smtClean="0"/>
              <a:t>30/04/2022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E154-2E93-489A-AED6-82760C791DE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SuomiNeito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tsenaisyys100.fi/venajasta-irtautunut-suomi-halusi-eroon-venalaisyyden-merkeist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ihe/artikkeli/2012/07/31/keisarit-ja-suom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7237" y="2674595"/>
            <a:ext cx="10677525" cy="2387600"/>
          </a:xfrm>
        </p:spPr>
        <p:txBody>
          <a:bodyPr>
            <a:normAutofit fontScale="90000"/>
          </a:bodyPr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Wie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aus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der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Nikolaistra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ß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b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die Kirchenstra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ß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wurde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23987" y="5915026"/>
            <a:ext cx="9144000" cy="942974"/>
          </a:xfrm>
        </p:spPr>
        <p:txBody>
          <a:bodyPr>
            <a:normAutofit/>
          </a:bodyPr>
          <a:lstStyle/>
          <a:p>
            <a:r>
              <a:rPr lang="fi-FI" dirty="0"/>
              <a:t> </a:t>
            </a:r>
          </a:p>
          <a:p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</a:rPr>
              <a:t>Kimmo Karttunen                    ***                    April 2022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F248FA-4C9E-53BD-7709-65BB4D475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95" y="0"/>
            <a:ext cx="3934639" cy="26745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4B55B0-0FBC-A4D5-E7C3-DF0EB652C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685801"/>
            <a:ext cx="5314617" cy="115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Russifizierung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im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Alltag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Von 1903 an müssen Straßen-schilder auch auf Russisch sein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Als der Generalgouverneur 1910 Joensuu besucht, merkt er, dass Russisch fehlt</a:t>
            </a:r>
          </a:p>
          <a:p>
            <a:endParaRPr lang="fi-FI" dirty="0"/>
          </a:p>
          <a:p>
            <a:r>
              <a:rPr lang="fi-FI" dirty="0"/>
              <a:t>1917 wurden die Schilder mit russischen Namen weggeworfen</a:t>
            </a:r>
            <a:endParaRPr lang="en-GB" dirty="0"/>
          </a:p>
        </p:txBody>
      </p:sp>
      <p:pic>
        <p:nvPicPr>
          <p:cNvPr id="6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3100008"/>
            <a:ext cx="5823284" cy="1542677"/>
          </a:xfrm>
        </p:spPr>
      </p:pic>
    </p:spTree>
    <p:extLst>
      <p:ext uri="{BB962C8B-B14F-4D97-AF65-F5344CB8AC3E}">
        <p14:creationId xmlns:p14="http://schemas.microsoft.com/office/powerpoint/2010/main" val="159587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9075" y="269875"/>
            <a:ext cx="10515600" cy="1325563"/>
          </a:xfrm>
        </p:spPr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Finnland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wird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selbständig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95663"/>
            <a:ext cx="6244389" cy="4781300"/>
          </a:xfrm>
        </p:spPr>
        <p:txBody>
          <a:bodyPr>
            <a:normAutofit/>
          </a:bodyPr>
          <a:lstStyle/>
          <a:p>
            <a:r>
              <a:rPr lang="de-DE" dirty="0"/>
              <a:t>Die Februarrevolution 1917 beendete die Zarenherrschaft in Russland </a:t>
            </a:r>
          </a:p>
          <a:p>
            <a:r>
              <a:rPr lang="de-DE" dirty="0"/>
              <a:t>Nach der russischen Oktoberrevolution wird es Finnland möglich, selbständig zu sein</a:t>
            </a:r>
          </a:p>
          <a:p>
            <a:r>
              <a:rPr lang="de-DE" dirty="0"/>
              <a:t>Am 6.12.1917 erklärt Finnland seine Unabhängigkeit</a:t>
            </a:r>
            <a:br>
              <a:rPr lang="de-DE" dirty="0"/>
            </a:br>
            <a:endParaRPr lang="de-DE" dirty="0"/>
          </a:p>
          <a:p>
            <a:r>
              <a:rPr lang="de-DE" sz="1600" dirty="0"/>
              <a:t>Foto: </a:t>
            </a:r>
            <a:r>
              <a:rPr lang="en-GB" sz="1600" dirty="0">
                <a:hlinkClick r:id="rId2"/>
              </a:rPr>
              <a:t>https://commons.wikimedia.org/wiki/File:SuomiNeito.jpg</a:t>
            </a:r>
            <a:endParaRPr lang="en-GB" sz="1600" dirty="0"/>
          </a:p>
          <a:p>
            <a:r>
              <a:rPr lang="fi-FI" sz="1600" dirty="0"/>
              <a:t>1917 Joensuu: 4700 </a:t>
            </a:r>
            <a:r>
              <a:rPr lang="fi-FI" sz="1600" dirty="0" err="1"/>
              <a:t>Einwohner</a:t>
            </a:r>
            <a:endParaRPr lang="fi-FI" sz="1600" dirty="0"/>
          </a:p>
          <a:p>
            <a:r>
              <a:rPr lang="fi-FI" sz="1600" dirty="0"/>
              <a:t>1917 </a:t>
            </a:r>
            <a:r>
              <a:rPr lang="fi-FI" sz="1600" dirty="0" err="1"/>
              <a:t>Finnland</a:t>
            </a:r>
            <a:r>
              <a:rPr lang="fi-FI" sz="1600" dirty="0"/>
              <a:t>: 3,1 </a:t>
            </a:r>
            <a:r>
              <a:rPr lang="fi-FI" sz="1600" dirty="0" err="1"/>
              <a:t>Million</a:t>
            </a:r>
            <a:r>
              <a:rPr lang="fi-FI" sz="1600" dirty="0"/>
              <a:t> </a:t>
            </a:r>
            <a:r>
              <a:rPr lang="fi-FI" sz="1600" dirty="0" err="1"/>
              <a:t>Einwohner</a:t>
            </a:r>
            <a:endParaRPr lang="en-GB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24" y="1395663"/>
            <a:ext cx="3041583" cy="507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3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Russische Denkmäler werden zerstört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206916" cy="4351338"/>
          </a:xfrm>
        </p:spPr>
        <p:txBody>
          <a:bodyPr>
            <a:normAutofit/>
          </a:bodyPr>
          <a:lstStyle/>
          <a:p>
            <a:r>
              <a:rPr lang="de-DE" sz="2400" dirty="0"/>
              <a:t>Nachdem die Zarenherrschaft vorbei war, begannen die Finnen die vielen russischen Denkmäler zu  zerstören </a:t>
            </a:r>
          </a:p>
          <a:p>
            <a:r>
              <a:rPr lang="de-DE" sz="2400" dirty="0"/>
              <a:t>Der zweiköpfige Adler am Joensuu-Kanal wurde 1917 gesprengt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fi-FI" sz="1600" b="1" dirty="0"/>
              <a:t>Foto:</a:t>
            </a:r>
          </a:p>
          <a:p>
            <a:pPr marL="0" indent="0">
              <a:buNone/>
            </a:pPr>
            <a:r>
              <a:rPr lang="fi-FI" sz="1600" b="1" dirty="0" err="1"/>
              <a:t>Pielisjoen</a:t>
            </a:r>
            <a:r>
              <a:rPr lang="fi-FI" sz="1600" b="1" dirty="0"/>
              <a:t> ensimmäisen sulun muistomerkki (1879). </a:t>
            </a:r>
            <a:r>
              <a:rPr lang="fi-FI" sz="1600" b="1" dirty="0" err="1"/>
              <a:t>Denkmal</a:t>
            </a:r>
            <a:r>
              <a:rPr lang="fi-FI" sz="1600" b="1" dirty="0"/>
              <a:t> </a:t>
            </a:r>
            <a:r>
              <a:rPr lang="fi-FI" sz="1600" b="1" dirty="0" err="1"/>
              <a:t>der</a:t>
            </a:r>
            <a:r>
              <a:rPr lang="fi-FI" sz="1600" b="1" dirty="0"/>
              <a:t> </a:t>
            </a:r>
            <a:r>
              <a:rPr lang="fi-FI" sz="1600" b="1" dirty="0" err="1"/>
              <a:t>ersten</a:t>
            </a:r>
            <a:r>
              <a:rPr lang="fi-FI" sz="1600" b="1" dirty="0"/>
              <a:t> </a:t>
            </a:r>
            <a:r>
              <a:rPr lang="fi-FI" sz="1600" b="1" dirty="0" err="1"/>
              <a:t>Schleuse</a:t>
            </a:r>
            <a:r>
              <a:rPr lang="fi-FI" sz="1600" b="1" dirty="0"/>
              <a:t> </a:t>
            </a:r>
          </a:p>
          <a:p>
            <a:pPr marL="0" indent="0">
              <a:buNone/>
            </a:pPr>
            <a:r>
              <a:rPr lang="fi-FI" sz="1600" b="1" dirty="0"/>
              <a:t>im </a:t>
            </a:r>
            <a:r>
              <a:rPr lang="fi-FI" sz="1600" b="1" dirty="0" err="1"/>
              <a:t>Fluss</a:t>
            </a:r>
            <a:r>
              <a:rPr lang="fi-FI" sz="1600" b="1" dirty="0"/>
              <a:t> </a:t>
            </a:r>
            <a:r>
              <a:rPr lang="fi-FI" sz="1600" b="1" dirty="0" err="1"/>
              <a:t>Pielisjoki</a:t>
            </a:r>
            <a:r>
              <a:rPr lang="fi-FI" sz="1600" b="1" dirty="0"/>
              <a:t>, </a:t>
            </a:r>
            <a:r>
              <a:rPr lang="de-DE" sz="1600" dirty="0" err="1"/>
              <a:t>Museovirasto</a:t>
            </a:r>
            <a:r>
              <a:rPr lang="de-DE" sz="1600" dirty="0"/>
              <a:t>, </a:t>
            </a:r>
            <a:r>
              <a:rPr lang="de-DE" sz="1600" dirty="0" err="1"/>
              <a:t>Kansatieteen</a:t>
            </a:r>
            <a:r>
              <a:rPr lang="de-DE" sz="1600" dirty="0"/>
              <a:t> </a:t>
            </a:r>
            <a:r>
              <a:rPr lang="de-DE" sz="1600" dirty="0" err="1"/>
              <a:t>kuvakokoelma</a:t>
            </a:r>
            <a:r>
              <a:rPr lang="de-DE" sz="1600" dirty="0"/>
              <a:t>, </a:t>
            </a:r>
          </a:p>
          <a:p>
            <a:pPr marL="0" indent="0">
              <a:buNone/>
            </a:pPr>
            <a:r>
              <a:rPr lang="de-DE" sz="1600" dirty="0" err="1"/>
              <a:t>Tellervo</a:t>
            </a:r>
            <a:r>
              <a:rPr lang="de-DE" sz="1600" dirty="0"/>
              <a:t> </a:t>
            </a:r>
            <a:r>
              <a:rPr lang="de-DE" sz="1600" dirty="0" err="1"/>
              <a:t>Könönen</a:t>
            </a:r>
            <a:r>
              <a:rPr lang="de-DE" sz="1600" dirty="0"/>
              <a:t> 1909.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57" y="1825625"/>
            <a:ext cx="2945812" cy="41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0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8507"/>
          </a:xfrm>
        </p:spPr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Straßennamen wurden geändert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„</a:t>
            </a:r>
            <a:r>
              <a:rPr lang="de-DE" dirty="0" err="1"/>
              <a:t>Nikolainkatu</a:t>
            </a:r>
            <a:r>
              <a:rPr lang="de-DE" dirty="0"/>
              <a:t>“ (</a:t>
            </a:r>
            <a:r>
              <a:rPr lang="de-DE" dirty="0" err="1"/>
              <a:t>Nikolaistra</a:t>
            </a:r>
            <a:r>
              <a:rPr lang="fi-FI" dirty="0"/>
              <a:t>ß</a:t>
            </a:r>
            <a:r>
              <a:rPr lang="de-DE" dirty="0"/>
              <a:t>e) mit diesem Namen wurde der Gründer der Stadt geehrt</a:t>
            </a:r>
          </a:p>
          <a:p>
            <a:r>
              <a:rPr lang="de-DE" dirty="0"/>
              <a:t>1917 wurde der Name in </a:t>
            </a:r>
            <a:r>
              <a:rPr lang="de-DE" dirty="0" err="1"/>
              <a:t>Joensuu</a:t>
            </a:r>
            <a:r>
              <a:rPr lang="de-DE" dirty="0"/>
              <a:t>, wie auch in etwa 10 anderen Städten, geändert.</a:t>
            </a:r>
          </a:p>
          <a:p>
            <a:r>
              <a:rPr lang="de-DE" dirty="0"/>
              <a:t>Warum?</a:t>
            </a:r>
          </a:p>
          <a:p>
            <a:r>
              <a:rPr lang="de-DE" dirty="0"/>
              <a:t>Sowohl Nikolai I. als auch Nikolai II. galten als schlechte Kaiser.</a:t>
            </a:r>
          </a:p>
          <a:p>
            <a:r>
              <a:rPr lang="de-DE" dirty="0"/>
              <a:t>Die drei Kaiser „Alexander“ hielt man dagegen für gute Kaiser, und deswegen wurden die Namen eher selten geändert.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sz="1600" dirty="0"/>
              <a:t>Quelle: </a:t>
            </a:r>
            <a:r>
              <a:rPr lang="fi-FI" sz="1600" dirty="0">
                <a:hlinkClick r:id="rId2"/>
              </a:rPr>
              <a:t>Venäjästä irtautunut Suomi halusi eroon venäläisyyden merkeistä – </a:t>
            </a:r>
            <a:r>
              <a:rPr lang="fi-FI" sz="1600" dirty="0" err="1">
                <a:hlinkClick r:id="rId2"/>
              </a:rPr>
              <a:t>Svinhuvfud</a:t>
            </a:r>
            <a:r>
              <a:rPr lang="fi-FI" sz="1600" dirty="0">
                <a:hlinkClick r:id="rId2"/>
              </a:rPr>
              <a:t> (itsenaisyys100.fi)</a:t>
            </a:r>
            <a:endParaRPr lang="fi-FI" sz="1600" dirty="0"/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28947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365125"/>
            <a:ext cx="11839574" cy="1325563"/>
          </a:xfrm>
        </p:spPr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Freiheitsstra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ß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oder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Kirchenstra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ß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e?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damaligen Stimmung nach sollte die Nikolaistraße </a:t>
            </a:r>
            <a:r>
              <a:rPr lang="de-DE" dirty="0" err="1"/>
              <a:t>Vapaudenkatu</a:t>
            </a:r>
            <a:r>
              <a:rPr lang="de-DE" dirty="0"/>
              <a:t> (Freiheitsstraße) heißen, man war ja frei von Russland geworden</a:t>
            </a:r>
          </a:p>
          <a:p>
            <a:r>
              <a:rPr lang="de-DE" dirty="0"/>
              <a:t>Doch entschied man sich für </a:t>
            </a:r>
            <a:r>
              <a:rPr lang="de-DE" dirty="0" err="1"/>
              <a:t>Kirkkokatu</a:t>
            </a:r>
            <a:r>
              <a:rPr lang="de-DE" dirty="0"/>
              <a:t> (Kirchenstraße), weil an den beiden Enden der Straße jeweils eine Kirche steht:</a:t>
            </a:r>
          </a:p>
          <a:p>
            <a:endParaRPr lang="de-DE" dirty="0"/>
          </a:p>
          <a:p>
            <a:r>
              <a:rPr lang="de-DE" dirty="0"/>
              <a:t>Am Südende: 	die ev. luth. Kirche </a:t>
            </a:r>
          </a:p>
          <a:p>
            <a:r>
              <a:rPr lang="de-DE" dirty="0"/>
              <a:t>Am Nordende:  	die orthodoxe Kirche </a:t>
            </a:r>
          </a:p>
          <a:p>
            <a:pPr lvl="3"/>
            <a:r>
              <a:rPr lang="de-DE" dirty="0"/>
              <a:t>  		(Patriarchat von Konstantinopel, seit 1924 nicht mehr von Moskau)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05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492124"/>
            <a:ext cx="10515600" cy="1325563"/>
          </a:xfrm>
        </p:spPr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Kirkkokatu heute </a:t>
            </a:r>
            <a:b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mit den beiden Kirchen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6" y="2014538"/>
            <a:ext cx="3124200" cy="4351338"/>
          </a:xfr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1" y="2904530"/>
            <a:ext cx="4421002" cy="346134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276" y="282281"/>
            <a:ext cx="4854575" cy="872624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25" y="2014538"/>
            <a:ext cx="30398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78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A31FB2-A264-BFA7-C707-7A9175507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0552"/>
            <a:ext cx="12192000" cy="25968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0B9F36C-5225-53B2-398D-BD9EAA6EBBFB}"/>
              </a:ext>
            </a:extLst>
          </p:cNvPr>
          <p:cNvSpPr txBox="1"/>
          <p:nvPr/>
        </p:nvSpPr>
        <p:spPr>
          <a:xfrm>
            <a:off x="762000" y="2628781"/>
            <a:ext cx="10591800" cy="1600438"/>
          </a:xfrm>
          <a:prstGeom prst="rect">
            <a:avLst/>
          </a:prstGeom>
          <a:solidFill>
            <a:srgbClr val="0C348E"/>
          </a:solidFill>
        </p:spPr>
        <p:txBody>
          <a:bodyPr wrap="square" rtlCol="0">
            <a:spAutoFit/>
          </a:bodyPr>
          <a:lstStyle/>
          <a:p>
            <a:endParaRPr lang="fi-FI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i-FI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Danke für Ihr Interesse!</a:t>
            </a:r>
          </a:p>
          <a:p>
            <a:endParaRPr lang="de-DE" sz="240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3A800BC-4B86-BED6-83A9-42F4E2FED5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70" y="-571500"/>
            <a:ext cx="954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Hintergrund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Bis 1809 war Finnland ein Teil Schwedens („Finnmark“). 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Schweden verlor 1809 den Krieg gegen Russland und aus Finnland wurde ein „Autonomes Kurfürstentum“ (</a:t>
            </a: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</a:rPr>
              <a:t>Grand </a:t>
            </a:r>
            <a:r>
              <a:rPr lang="de-DE" i="1" dirty="0" err="1">
                <a:latin typeface="Verdana" panose="020B0604030504040204" pitchFamily="34" charset="0"/>
                <a:ea typeface="Verdana" panose="020B0604030504040204" pitchFamily="34" charset="0"/>
              </a:rPr>
              <a:t>Duchy</a:t>
            </a:r>
            <a:r>
              <a:rPr lang="de-DE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i="1" dirty="0" err="1">
                <a:latin typeface="Verdana" panose="020B0604030504040204" pitchFamily="34" charset="0"/>
                <a:ea typeface="Verdana" panose="020B0604030504040204" pitchFamily="34" charset="0"/>
              </a:rPr>
              <a:t>Finland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Anfangs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blieben die schwedischen Gesetze und die schwedische Verfassung in Kraft.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Teile seiner Selbständigkeit konnte Finnland unter den russischen Zaren bewahren.</a:t>
            </a:r>
          </a:p>
          <a:p>
            <a:pPr marL="0" indent="0">
              <a:buNone/>
            </a:pPr>
            <a:r>
              <a:rPr lang="de-DE" dirty="0"/>
              <a:t>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87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Gro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ß</a:t>
            </a:r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fürstentum Finnland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017712"/>
            <a:ext cx="11115675" cy="4351338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Der russische Zar war der Großfürst von Finnland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Er war das Staatsoberhaupt des autonomen Großfürstentums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Der Zar wurde in Finnland durch einen General-Gouverneur repräsentiert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Die Verwaltungssprache in Finnland war hauptsächlich Schwedisch bis zur Selbständigkeit (1917)</a:t>
            </a:r>
          </a:p>
          <a:p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</a:rPr>
              <a:t>Russisch hatte kaum eine wirkliche Stellung in Finnland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3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1905" cy="1325563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br>
              <a:rPr lang="de-DE" dirty="0"/>
            </a:b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Diese russischen Kurfürsten (russische Kaiser, Zaren) </a:t>
            </a:r>
            <a:b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regierten Finnland 1806-1917:</a:t>
            </a: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2506662"/>
            <a:ext cx="10515600" cy="4351338"/>
          </a:xfrm>
        </p:spPr>
        <p:txBody>
          <a:bodyPr/>
          <a:lstStyle/>
          <a:p>
            <a:r>
              <a:rPr lang="de-DE" sz="2400" dirty="0"/>
              <a:t>1809-1825	Alexander I. 	-ein bei den Finnen beliebter Großfürst</a:t>
            </a:r>
            <a:endParaRPr lang="en-GB" sz="2400" dirty="0"/>
          </a:p>
          <a:p>
            <a:r>
              <a:rPr lang="de-DE" sz="2400" dirty="0"/>
              <a:t>1825-1855	Nikolai I.	-stärkere Zensur /ökonomisches Wachstum</a:t>
            </a:r>
            <a:endParaRPr lang="en-GB" sz="2400" dirty="0"/>
          </a:p>
          <a:p>
            <a:r>
              <a:rPr lang="de-DE" sz="2400" dirty="0"/>
              <a:t>1855-1881	Alexander II.	-gute Periode / ein allgemein respektierter Herrscher</a:t>
            </a:r>
            <a:endParaRPr lang="en-GB" sz="2400" dirty="0"/>
          </a:p>
          <a:p>
            <a:r>
              <a:rPr lang="de-DE" sz="2400" dirty="0"/>
              <a:t>1881-1894	Alexander III. 	-er respektierte finnische Gesetze </a:t>
            </a:r>
            <a:endParaRPr lang="en-GB" sz="2400" dirty="0"/>
          </a:p>
          <a:p>
            <a:r>
              <a:rPr lang="de-DE" sz="2400" dirty="0"/>
              <a:t>1894-1917	Nikolai II.	-Feind des finnischen Volkes / es wurden  						 </a:t>
            </a:r>
            <a:r>
              <a:rPr lang="de-DE" sz="2400" dirty="0" err="1"/>
              <a:t>Russifizierungsmaßnahmen</a:t>
            </a:r>
            <a:r>
              <a:rPr lang="de-DE" sz="2400" dirty="0"/>
              <a:t> eingeleitet</a:t>
            </a:r>
          </a:p>
          <a:p>
            <a:endParaRPr lang="de-DE" sz="2400" dirty="0"/>
          </a:p>
          <a:p>
            <a:r>
              <a:rPr lang="de-DE" sz="2400" dirty="0"/>
              <a:t>Quelle: die Videoreihe „Die Kaiser und Finnland“ </a:t>
            </a:r>
            <a:r>
              <a:rPr lang="fi-FI" sz="2400" dirty="0">
                <a:hlinkClick r:id="rId2"/>
              </a:rPr>
              <a:t>Keisarit ja Suomi | Ihminen ja yhteiskunta | Oppiminen | yle.fi</a:t>
            </a:r>
            <a:r>
              <a:rPr lang="fi-FI" sz="2400" dirty="0"/>
              <a:t> (31.7.2012. Update 2.10.2017.)</a:t>
            </a:r>
            <a:endParaRPr lang="en-GB" sz="2400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5618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Verdana" panose="020B0604030504040204" pitchFamily="34" charset="0"/>
                <a:ea typeface="Verdana" panose="020B0604030504040204" pitchFamily="34" charset="0"/>
              </a:rPr>
              <a:t>Joensuu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0525" y="1958975"/>
            <a:ext cx="5161547" cy="4351338"/>
          </a:xfrm>
        </p:spPr>
        <p:txBody>
          <a:bodyPr>
            <a:normAutofit/>
          </a:bodyPr>
          <a:lstStyle/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Die Stadt </a:t>
            </a:r>
            <a:r>
              <a:rPr lang="de-DE" dirty="0" err="1">
                <a:latin typeface="Verdana" panose="020B0604030504040204" pitchFamily="34" charset="0"/>
                <a:ea typeface="Verdana" panose="020B0604030504040204" pitchFamily="34" charset="0"/>
              </a:rPr>
              <a:t>Joensuu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 wurde 1848 gegründet, als Nikolai I. der Kurfürst war. </a:t>
            </a:r>
          </a:p>
          <a:p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Die Hauptstraße der Stadt wurde zu seinen Ehren </a:t>
            </a:r>
            <a:r>
              <a:rPr lang="de-DE" b="1" dirty="0" err="1">
                <a:latin typeface="Verdana" panose="020B0604030504040204" pitchFamily="34" charset="0"/>
                <a:ea typeface="Verdana" panose="020B0604030504040204" pitchFamily="34" charset="0"/>
              </a:rPr>
              <a:t>Nikolainkatu</a:t>
            </a:r>
            <a:r>
              <a:rPr lang="de-DE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</a:rPr>
              <a:t>(Nikolaistraße) genannt.</a:t>
            </a:r>
          </a:p>
          <a:p>
            <a:endParaRPr lang="de-DE" dirty="0"/>
          </a:p>
          <a:p>
            <a:r>
              <a:rPr lang="de-DE" sz="1600" dirty="0"/>
              <a:t>Foto Nikolai I., Wikipedia </a:t>
            </a:r>
          </a:p>
          <a:p>
            <a:r>
              <a:rPr lang="de-DE" sz="1600" dirty="0"/>
              <a:t>(Einwohnerzahl der Stadt </a:t>
            </a:r>
            <a:r>
              <a:rPr lang="de-DE" sz="1600" dirty="0" err="1"/>
              <a:t>Joensuu</a:t>
            </a:r>
            <a:r>
              <a:rPr lang="de-DE" sz="1600" dirty="0"/>
              <a:t>: 129)</a:t>
            </a:r>
            <a:endParaRPr lang="en-GB" sz="1600" dirty="0"/>
          </a:p>
          <a:p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3137"/>
            <a:ext cx="3941315" cy="54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94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Nationalitätsgefühl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904833"/>
            <a:ext cx="10515600" cy="4351338"/>
          </a:xfrm>
        </p:spPr>
        <p:txBody>
          <a:bodyPr/>
          <a:lstStyle/>
          <a:p>
            <a:r>
              <a:rPr lang="de-DE" dirty="0"/>
              <a:t>Die ersten Jahrzehnte unter russischer Herrschaft waren eine relativ gute Zeit in Finnland. </a:t>
            </a:r>
          </a:p>
          <a:p>
            <a:r>
              <a:rPr lang="de-DE" dirty="0"/>
              <a:t>Die Sprache der Verwaltung war Schwedisch.</a:t>
            </a:r>
          </a:p>
          <a:p>
            <a:r>
              <a:rPr lang="de-DE" dirty="0"/>
              <a:t>Das Nationalitätsgefühl begann im 18 Jh. zu wachsen und immer mehr </a:t>
            </a:r>
            <a:r>
              <a:rPr lang="de-DE" dirty="0" err="1"/>
              <a:t>finnischsprachige</a:t>
            </a:r>
            <a:r>
              <a:rPr lang="de-DE" dirty="0"/>
              <a:t> Schulen wurden gegründet.</a:t>
            </a:r>
          </a:p>
          <a:p>
            <a:r>
              <a:rPr lang="de-DE" dirty="0"/>
              <a:t>In den 1880er Jahren wurde Finnisch statt Schwedisch zur Sprache des Unterrichts in den meisten Gymnasien.</a:t>
            </a:r>
          </a:p>
          <a:p>
            <a:r>
              <a:rPr lang="de-DE" b="1" dirty="0"/>
              <a:t>„Schweden sind wir nicht mehr, Russen wollen wir nicht werden, lasst uns also Finnen sein!“ </a:t>
            </a:r>
            <a:r>
              <a:rPr lang="de-DE" dirty="0"/>
              <a:t>(Ein berühmtes Zitat von J.V. </a:t>
            </a:r>
            <a:r>
              <a:rPr lang="de-DE" dirty="0" err="1"/>
              <a:t>Snellman</a:t>
            </a:r>
            <a:r>
              <a:rPr lang="de-DE" dirty="0"/>
              <a:t>.)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387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latin typeface="Verdana" panose="020B0604030504040204" pitchFamily="34" charset="0"/>
                <a:ea typeface="Verdana" panose="020B0604030504040204" pitchFamily="34" charset="0"/>
              </a:rPr>
              <a:t>Bobrikoff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1894 wurde Nikolai II. Kaiser Russlands</a:t>
            </a:r>
          </a:p>
          <a:p>
            <a:r>
              <a:rPr lang="de-DE" dirty="0"/>
              <a:t> Er regierte 1894-1917, also bis zur    </a:t>
            </a:r>
          </a:p>
          <a:p>
            <a:pPr marL="0" indent="0">
              <a:buNone/>
            </a:pPr>
            <a:r>
              <a:rPr lang="de-DE" dirty="0"/>
              <a:t>    russischen Revolution</a:t>
            </a:r>
          </a:p>
          <a:p>
            <a:r>
              <a:rPr lang="de-DE" dirty="0"/>
              <a:t> Er hatte große Schwierigkeiten in Finnland </a:t>
            </a:r>
          </a:p>
          <a:p>
            <a:r>
              <a:rPr lang="de-DE" dirty="0"/>
              <a:t> Der Kaiser, und besonders der General-   </a:t>
            </a:r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gouverneur</a:t>
            </a:r>
            <a:r>
              <a:rPr lang="de-DE" dirty="0"/>
              <a:t> Finnlands, </a:t>
            </a:r>
            <a:r>
              <a:rPr lang="de-DE" dirty="0" err="1"/>
              <a:t>Bobrikoff</a:t>
            </a:r>
            <a:r>
              <a:rPr lang="de-DE" dirty="0"/>
              <a:t>, wollten </a:t>
            </a:r>
          </a:p>
          <a:p>
            <a:pPr marL="0" indent="0">
              <a:buNone/>
            </a:pPr>
            <a:r>
              <a:rPr lang="de-DE" dirty="0"/>
              <a:t>    die Autonomie Finnlands beenden </a:t>
            </a:r>
          </a:p>
          <a:p>
            <a:endParaRPr lang="de-DE" dirty="0"/>
          </a:p>
          <a:p>
            <a:r>
              <a:rPr lang="de-DE" sz="1600" dirty="0"/>
              <a:t>Foto (</a:t>
            </a:r>
            <a:r>
              <a:rPr lang="de-DE" sz="1600" dirty="0" err="1"/>
              <a:t>wikipedia</a:t>
            </a:r>
            <a:r>
              <a:rPr lang="de-DE" sz="1600" dirty="0"/>
              <a:t>) Nikolai </a:t>
            </a:r>
            <a:r>
              <a:rPr lang="de-DE" sz="1600" dirty="0" err="1"/>
              <a:t>Bobrikoff</a:t>
            </a:r>
            <a:r>
              <a:rPr lang="de-DE" sz="1600" dirty="0"/>
              <a:t>; 1904 in Helsinki ermordet.</a:t>
            </a:r>
          </a:p>
          <a:p>
            <a:r>
              <a:rPr lang="de-DE" sz="1600" dirty="0"/>
              <a:t>Einwohnerzahl der Stadt </a:t>
            </a:r>
            <a:r>
              <a:rPr lang="de-DE" sz="1600" dirty="0" err="1"/>
              <a:t>Joensuu</a:t>
            </a:r>
            <a:r>
              <a:rPr lang="de-DE" sz="1600" dirty="0"/>
              <a:t> im Jahr 1900: 3702</a:t>
            </a:r>
            <a:endParaRPr lang="en-GB" sz="16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93" y="1759367"/>
            <a:ext cx="24860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Die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zwei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Unterdrückungsperioden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: 1899-1905 </a:t>
            </a:r>
            <a:r>
              <a:rPr lang="fi-FI" dirty="0" err="1">
                <a:latin typeface="Verdana" panose="020B0604030504040204" pitchFamily="34" charset="0"/>
                <a:ea typeface="Verdana" panose="020B0604030504040204" pitchFamily="34" charset="0"/>
              </a:rPr>
              <a:t>und</a:t>
            </a:r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</a:rPr>
              <a:t> 1908-1917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Das sogenannte Februarmanifest vom Jahr 1899, das die erste Periode der Russifizierung (bis 1905) auszeichnete, regelte u.a., dass die Autonomie nicht mehr anerkannt wurde </a:t>
            </a:r>
          </a:p>
          <a:p>
            <a:r>
              <a:rPr lang="de-DE" dirty="0"/>
              <a:t>Finnische Briefmarken wurden verboten</a:t>
            </a:r>
          </a:p>
          <a:p>
            <a:r>
              <a:rPr lang="de-DE" dirty="0"/>
              <a:t>Außerdem wurden viele Zeitungen zensiert oder gar geschlossen</a:t>
            </a:r>
          </a:p>
          <a:p>
            <a:r>
              <a:rPr lang="de-DE" dirty="0"/>
              <a:t>Die größten Kritiker wurden nach Sibirien transportiert. Die Finnen fingen an, den Kaiser zu hassen </a:t>
            </a:r>
          </a:p>
        </p:txBody>
      </p:sp>
    </p:spTree>
    <p:extLst>
      <p:ext uri="{BB962C8B-B14F-4D97-AF65-F5344CB8AC3E}">
        <p14:creationId xmlns:p14="http://schemas.microsoft.com/office/powerpoint/2010/main" val="286913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Die</a:t>
            </a:r>
            <a:r>
              <a:rPr lang="fi-FI" dirty="0"/>
              <a:t> </a:t>
            </a:r>
            <a:r>
              <a:rPr lang="fi-FI" dirty="0" err="1"/>
              <a:t>zweite</a:t>
            </a:r>
            <a:r>
              <a:rPr lang="fi-FI" dirty="0"/>
              <a:t> </a:t>
            </a:r>
            <a:r>
              <a:rPr lang="fi-FI" dirty="0" err="1"/>
              <a:t>Periode</a:t>
            </a:r>
            <a:r>
              <a:rPr lang="fi-FI" dirty="0"/>
              <a:t> </a:t>
            </a:r>
            <a:r>
              <a:rPr lang="fi-FI" dirty="0" err="1"/>
              <a:t>der</a:t>
            </a:r>
            <a:r>
              <a:rPr lang="fi-FI" dirty="0"/>
              <a:t> </a:t>
            </a:r>
            <a:r>
              <a:rPr lang="fi-FI" dirty="0" err="1"/>
              <a:t>Russifizierung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7255042" cy="4351338"/>
          </a:xfrm>
        </p:spPr>
        <p:txBody>
          <a:bodyPr>
            <a:normAutofit/>
          </a:bodyPr>
          <a:lstStyle/>
          <a:p>
            <a:r>
              <a:rPr lang="de-DE" sz="2400" dirty="0"/>
              <a:t>Die zweite Periode (1908-1917) war noch schlimmer. </a:t>
            </a:r>
          </a:p>
          <a:p>
            <a:r>
              <a:rPr lang="de-DE" sz="2400" dirty="0"/>
              <a:t>Das Recht zur eigenen Gesetzgebung wurde untersagt.</a:t>
            </a:r>
          </a:p>
          <a:p>
            <a:r>
              <a:rPr lang="de-DE" sz="2400" dirty="0"/>
              <a:t>Russisch wurde die offizielle Sprache der Verwaltung.</a:t>
            </a:r>
            <a:endParaRPr lang="en-GB" sz="2400" dirty="0"/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Die Gemälde von Eetu Isto (1899; </a:t>
            </a:r>
            <a:r>
              <a:rPr lang="fi-FI" sz="2400" i="1" dirty="0"/>
              <a:t>Hyökkäys</a:t>
            </a:r>
            <a:r>
              <a:rPr lang="fi-FI" sz="2400" dirty="0"/>
              <a:t>; Angriff) hat hohen Symbolwert: </a:t>
            </a:r>
          </a:p>
          <a:p>
            <a:r>
              <a:rPr lang="fi-FI" sz="2400" dirty="0"/>
              <a:t>Die Frau in Weiß: der zweiköpfige, aggressive Adler, Gesetzbuch (LEX), Dunkelheit und Sturm, doch Licht am Horizont</a:t>
            </a:r>
            <a:endParaRPr lang="en-GB" sz="2400" dirty="0"/>
          </a:p>
        </p:txBody>
      </p:sp>
      <p:pic>
        <p:nvPicPr>
          <p:cNvPr id="4" name="Sisällön paikkamerkki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0" y="1380456"/>
            <a:ext cx="3055714" cy="50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7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Breitbild</PresentationFormat>
  <Paragraphs>97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Office-teema</vt:lpstr>
      <vt:lpstr>Wie aus der Nikolaistraße  die Kirchenstraße wurde</vt:lpstr>
      <vt:lpstr>Hintergrund</vt:lpstr>
      <vt:lpstr>Großfürstentum Finnland</vt:lpstr>
      <vt:lpstr>  Diese russischen Kurfürsten (russische Kaiser, Zaren)  regierten Finnland 1806-1917:  </vt:lpstr>
      <vt:lpstr>Joensuu</vt:lpstr>
      <vt:lpstr>Nationalitätsgefühl</vt:lpstr>
      <vt:lpstr>Bobrikoff</vt:lpstr>
      <vt:lpstr>Die zwei Unterdrückungsperioden: 1899-1905 und 1908-1917</vt:lpstr>
      <vt:lpstr>Die zweite Periode der Russifizierung</vt:lpstr>
      <vt:lpstr>Russifizierung im Alltag</vt:lpstr>
      <vt:lpstr>Finnland wird selbständig</vt:lpstr>
      <vt:lpstr>Russische Denkmäler werden zerstört</vt:lpstr>
      <vt:lpstr>Straßennamen wurden geändert</vt:lpstr>
      <vt:lpstr>Freiheitsstraße oder Kirchenstraße?</vt:lpstr>
      <vt:lpstr>Kirkkokatu heute  mit den beiden Kirchen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aus Nikolaistraße Kirchenstraße wurde</dc:title>
  <dc:creator>Kimmo Karttunen</dc:creator>
  <cp:lastModifiedBy>Ulrike Kurth</cp:lastModifiedBy>
  <cp:revision>64</cp:revision>
  <dcterms:created xsi:type="dcterms:W3CDTF">2022-03-23T08:09:03Z</dcterms:created>
  <dcterms:modified xsi:type="dcterms:W3CDTF">2022-04-30T17:42:53Z</dcterms:modified>
</cp:coreProperties>
</file>