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5" r:id="rId2"/>
    <p:sldId id="256" r:id="rId3"/>
    <p:sldId id="296" r:id="rId4"/>
    <p:sldId id="258" r:id="rId5"/>
    <p:sldId id="290" r:id="rId6"/>
    <p:sldId id="291" r:id="rId7"/>
    <p:sldId id="292" r:id="rId8"/>
    <p:sldId id="286" r:id="rId9"/>
    <p:sldId id="293" r:id="rId10"/>
    <p:sldId id="294" r:id="rId11"/>
    <p:sldId id="295" r:id="rId12"/>
    <p:sldId id="279" r:id="rId13"/>
    <p:sldId id="288" r:id="rId14"/>
    <p:sldId id="267" r:id="rId15"/>
    <p:sldId id="272" r:id="rId16"/>
    <p:sldId id="264" r:id="rId17"/>
    <p:sldId id="282" r:id="rId18"/>
    <p:sldId id="274" r:id="rId19"/>
    <p:sldId id="275" r:id="rId20"/>
    <p:sldId id="276" r:id="rId21"/>
    <p:sldId id="278" r:id="rId22"/>
    <p:sldId id="287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8" y="114"/>
      </p:cViewPr>
      <p:guideLst>
        <p:guide orient="horz" pos="182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9313F-C387-4702-A937-C5B9E1B40CE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0AA55-7516-4850-8B0E-2FF624AB291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45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1E964-7D51-44DB-90DB-0827E203EBE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87713-A4BB-4E9A-837E-A17B107946C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6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780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447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3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07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7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599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2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38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96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1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1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3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16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5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87713-A4BB-4E9A-837E-A17B107946C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7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C382-621B-4155-A12E-30C607DB314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E9F-3DAD-4473-A31A-213D8CC72CC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C382-621B-4155-A12E-30C607DB314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E9F-3DAD-4473-A31A-213D8CC72CC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7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C382-621B-4155-A12E-30C607DB314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E9F-3DAD-4473-A31A-213D8CC72CC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92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C382-621B-4155-A12E-30C607DB314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E9F-3DAD-4473-A31A-213D8CC72CC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6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C382-621B-4155-A12E-30C607DB314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E9F-3DAD-4473-A31A-213D8CC72CC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8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C382-621B-4155-A12E-30C607DB314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E9F-3DAD-4473-A31A-213D8CC72CC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3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C382-621B-4155-A12E-30C607DB314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E9F-3DAD-4473-A31A-213D8CC72CC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4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C382-621B-4155-A12E-30C607DB314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E9F-3DAD-4473-A31A-213D8CC72CC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6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C382-621B-4155-A12E-30C607DB314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E9F-3DAD-4473-A31A-213D8CC72CC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35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C382-621B-4155-A12E-30C607DB314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E9F-3DAD-4473-A31A-213D8CC72CC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6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C382-621B-4155-A12E-30C607DB314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E9F-3DAD-4473-A31A-213D8CC72CC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4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C382-621B-4155-A12E-30C607DB314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6EE9F-3DAD-4473-A31A-213D8CC72CC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8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8F32BF6-8CDD-4C09-BBF2-16AC38B8B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04" y="618402"/>
            <a:ext cx="9315415" cy="59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87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303712" cy="1600200"/>
          </a:xfrm>
        </p:spPr>
        <p:txBody>
          <a:bodyPr>
            <a:normAutofit fontScale="90000"/>
          </a:bodyPr>
          <a:lstStyle/>
          <a:p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Warum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eine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schwedischsprachige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Schule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in Joensuu?</a:t>
            </a:r>
            <a:endParaRPr lang="en-GB" dirty="0"/>
          </a:p>
        </p:txBody>
      </p:sp>
      <p:sp>
        <p:nvSpPr>
          <p:cNvPr id="5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64659" cy="4295274"/>
          </a:xfrm>
        </p:spPr>
        <p:txBody>
          <a:bodyPr>
            <a:normAutofit fontScale="92500" lnSpcReduction="20000"/>
          </a:bodyPr>
          <a:lstStyle/>
          <a:p>
            <a:r>
              <a:rPr lang="de-DE" dirty="0">
                <a:solidFill>
                  <a:srgbClr val="0070C0"/>
                </a:solidFill>
                <a:latin typeface="Georgia" panose="02040502050405020303" pitchFamily="18" charset="0"/>
              </a:rPr>
              <a:t>Die </a:t>
            </a:r>
            <a:r>
              <a:rPr lang="de-DE" b="1" dirty="0">
                <a:solidFill>
                  <a:srgbClr val="0070C0"/>
                </a:solidFill>
                <a:latin typeface="Georgia" panose="02040502050405020303" pitchFamily="18" charset="0"/>
              </a:rPr>
              <a:t>Verwaltungssprache</a:t>
            </a:r>
          </a:p>
          <a:p>
            <a:r>
              <a:rPr lang="de-DE" dirty="0">
                <a:solidFill>
                  <a:srgbClr val="0070C0"/>
                </a:solidFill>
                <a:latin typeface="Georgia" panose="02040502050405020303" pitchFamily="18" charset="0"/>
              </a:rPr>
              <a:t>im Großfürstentum Finnland war Schwedisch.</a:t>
            </a:r>
          </a:p>
          <a:p>
            <a:r>
              <a:rPr lang="de-DE" dirty="0">
                <a:solidFill>
                  <a:srgbClr val="0070C0"/>
                </a:solidFill>
                <a:latin typeface="Georgia" panose="02040502050405020303" pitchFamily="18" charset="0"/>
              </a:rPr>
              <a:t>Die gebildeten Familien im 19. Jh. waren </a:t>
            </a:r>
          </a:p>
          <a:p>
            <a:r>
              <a:rPr lang="de-DE" dirty="0">
                <a:solidFill>
                  <a:srgbClr val="0070C0"/>
                </a:solidFill>
                <a:latin typeface="Georgia" panose="02040502050405020303" pitchFamily="18" charset="0"/>
              </a:rPr>
              <a:t>hauptsächlich </a:t>
            </a:r>
            <a:r>
              <a:rPr lang="de-DE" dirty="0" err="1">
                <a:solidFill>
                  <a:srgbClr val="0070C0"/>
                </a:solidFill>
                <a:latin typeface="Georgia" panose="02040502050405020303" pitchFamily="18" charset="0"/>
              </a:rPr>
              <a:t>schwedischsprachig</a:t>
            </a:r>
            <a:r>
              <a:rPr lang="de-DE" dirty="0">
                <a:solidFill>
                  <a:srgbClr val="0070C0"/>
                </a:solidFill>
                <a:latin typeface="Georgia" panose="02040502050405020303" pitchFamily="18" charset="0"/>
              </a:rPr>
              <a:t>.</a:t>
            </a:r>
          </a:p>
          <a:p>
            <a:endParaRPr lang="de-DE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Georgia" panose="02040502050405020303" pitchFamily="18" charset="0"/>
              </a:rPr>
              <a:t>Nebenstehend: </a:t>
            </a:r>
            <a:r>
              <a:rPr lang="de-DE" b="1" dirty="0" err="1">
                <a:solidFill>
                  <a:srgbClr val="0070C0"/>
                </a:solidFill>
                <a:latin typeface="Georgia" panose="02040502050405020303" pitchFamily="18" charset="0"/>
              </a:rPr>
              <a:t>Kouluneuvosto</a:t>
            </a:r>
            <a:r>
              <a:rPr lang="de-DE" b="1" dirty="0">
                <a:solidFill>
                  <a:srgbClr val="0070C0"/>
                </a:solidFill>
                <a:latin typeface="Georgia" panose="02040502050405020303" pitchFamily="18" charset="0"/>
              </a:rPr>
              <a:t>/Schulrat 1870-76</a:t>
            </a:r>
          </a:p>
          <a:p>
            <a:r>
              <a:rPr lang="de-DE" dirty="0">
                <a:solidFill>
                  <a:srgbClr val="0070C0"/>
                </a:solidFill>
                <a:latin typeface="Georgia" panose="02040502050405020303" pitchFamily="18" charset="0"/>
              </a:rPr>
              <a:t>(Screenshot aus Jahrbuch 1915-16)</a:t>
            </a:r>
          </a:p>
          <a:p>
            <a:r>
              <a:rPr lang="de-DE" b="1" dirty="0">
                <a:solidFill>
                  <a:srgbClr val="0070C0"/>
                </a:solidFill>
                <a:latin typeface="Georgia" panose="02040502050405020303" pitchFamily="18" charset="0"/>
              </a:rPr>
              <a:t>Fragen: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Welcher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Familienname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unterscheidet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sich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von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allen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anderen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Familiennamen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Welche Spur hat Kommerzienrat F.N.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Neppenström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in Joensuu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hinterlassen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Wer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war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reichste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Mann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auf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Liste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?</a:t>
            </a:r>
          </a:p>
          <a:p>
            <a:endParaRPr lang="fi-FI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(1870: Joensuu hat 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2819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Einwohner) </a:t>
            </a:r>
            <a:endParaRPr lang="en-GB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en-GB" dirty="0"/>
          </a:p>
        </p:txBody>
      </p:sp>
      <p:sp>
        <p:nvSpPr>
          <p:cNvPr id="7" name="Nuoli oikealle 6"/>
          <p:cNvSpPr/>
          <p:nvPr/>
        </p:nvSpPr>
        <p:spPr>
          <a:xfrm>
            <a:off x="5805205" y="3778636"/>
            <a:ext cx="180474" cy="23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B699502-4C29-42A3-95C4-259A39C7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23" y="587229"/>
            <a:ext cx="5967650" cy="531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Die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Quelle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:</a:t>
            </a:r>
            <a:b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Jahrbuch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1915-16</a:t>
            </a:r>
            <a:endParaRPr lang="en-GB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Im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Jahrbuch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findet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sich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eine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Liste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Schülerinnen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Mädchenschule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vom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Jahr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1865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bis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zum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Jahr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1915.</a:t>
            </a:r>
          </a:p>
          <a:p>
            <a:endParaRPr lang="en-GB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1EF5836-12CA-43E4-84A6-0D20FD183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41" y="590550"/>
            <a:ext cx="61722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2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8840" y="255086"/>
            <a:ext cx="11713160" cy="733926"/>
          </a:xfrm>
        </p:spPr>
        <p:txBody>
          <a:bodyPr>
            <a:noAutofit/>
          </a:bodyPr>
          <a:lstStyle/>
          <a:p>
            <a:r>
              <a:rPr lang="fi-FI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Schülerinnen</a:t>
            </a:r>
            <a:r>
              <a:rPr lang="fi-FI" sz="2400" dirty="0">
                <a:solidFill>
                  <a:srgbClr val="0070C0"/>
                </a:solidFill>
                <a:latin typeface="Georgia" panose="02040502050405020303" pitchFamily="18" charset="0"/>
              </a:rPr>
              <a:t> 26-46. Ein Teil der Liste aus dem Jahrbuch 1915-16: </a:t>
            </a:r>
            <a:br>
              <a:rPr lang="fi-FI" sz="24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i-FI" sz="2400" dirty="0">
                <a:solidFill>
                  <a:srgbClr val="0070C0"/>
                </a:solidFill>
                <a:latin typeface="Georgia" panose="02040502050405020303" pitchFamily="18" charset="0"/>
              </a:rPr>
              <a:t>Nummer, Name (nur 3 finnische Namen!), </a:t>
            </a:r>
            <a:r>
              <a:rPr lang="fi-FI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Jahr des Eintritts</a:t>
            </a:r>
            <a:r>
              <a:rPr lang="fi-FI" sz="2400" dirty="0">
                <a:solidFill>
                  <a:srgbClr val="0070C0"/>
                </a:solidFill>
                <a:latin typeface="Georgia" panose="02040502050405020303" pitchFamily="18" charset="0"/>
              </a:rPr>
              <a:t>, ihre Situation 1916 </a:t>
            </a:r>
            <a:endParaRPr lang="en-GB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99322" y="1925877"/>
            <a:ext cx="3932237" cy="3811588"/>
          </a:xfrm>
        </p:spPr>
        <p:txBody>
          <a:bodyPr/>
          <a:lstStyle/>
          <a:p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Die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finnischen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Namen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sind</a:t>
            </a:r>
            <a:endParaRPr lang="fi-FI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Parviainen, Puhakka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und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Hirvonen.</a:t>
            </a:r>
          </a:p>
          <a:p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Die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Direktorin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hat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auch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Auskünfte</a:t>
            </a:r>
            <a:endParaRPr lang="fi-FI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hinzugefügt: </a:t>
            </a:r>
          </a:p>
          <a:p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Ida Silven  - zu Hause</a:t>
            </a:r>
          </a:p>
          <a:p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Hanna Holmström – war verheiratet mit</a:t>
            </a:r>
          </a:p>
          <a:p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	einem Eisenbahnbeamten </a:t>
            </a:r>
          </a:p>
          <a:p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G.R. Vegelius.  - verwitwet.</a:t>
            </a:r>
          </a:p>
          <a:p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Mehrere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von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Schülerinnen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sind</a:t>
            </a:r>
            <a:endParaRPr lang="fi-FI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später Lehrerinnen geworden.</a:t>
            </a:r>
            <a:endParaRPr lang="en-GB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E8C6D4-276C-4603-8E85-416D0DCEF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82" y="1191237"/>
            <a:ext cx="75723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40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137" y="485962"/>
            <a:ext cx="4973638" cy="1156536"/>
          </a:xfrm>
        </p:spPr>
        <p:txBody>
          <a:bodyPr>
            <a:normAutofit fontScale="90000"/>
          </a:bodyPr>
          <a:lstStyle/>
          <a:p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Lehrerinnen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und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Schülerinnen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Schule</a:t>
            </a:r>
            <a:endParaRPr lang="en-GB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5D7EF1-FCAD-4624-8887-3EED91A3A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" y="2075183"/>
            <a:ext cx="5017863" cy="41158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2724648-6228-4FAA-A777-E40D655F2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42497"/>
            <a:ext cx="5676279" cy="44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4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4800" y="874293"/>
            <a:ext cx="4371975" cy="1786689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Tabelle aus den Jahren 1933-1934:</a:t>
            </a:r>
            <a:b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i-FI" sz="2700" b="1" dirty="0">
                <a:solidFill>
                  <a:srgbClr val="0070C0"/>
                </a:solidFill>
                <a:latin typeface="Georgia" panose="02040502050405020303" pitchFamily="18" charset="0"/>
              </a:rPr>
              <a:t>(die erste Klasse)</a:t>
            </a:r>
            <a:br>
              <a:rPr lang="fi-FI" sz="27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de-DE" sz="2700" b="1" dirty="0">
                <a:solidFill>
                  <a:srgbClr val="0070C0"/>
                </a:solidFill>
                <a:latin typeface="Georgia" panose="02040502050405020303" pitchFamily="18" charset="0"/>
              </a:rPr>
              <a:t>Woher kamen die Schülerinnen?</a:t>
            </a:r>
            <a:br>
              <a:rPr lang="de-DE" sz="27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en-GB" sz="27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6675" y="2346158"/>
            <a:ext cx="4610100" cy="44180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Name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Schülerin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,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Tag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und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Ort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Geburt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,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Wohnort</a:t>
            </a:r>
            <a:endParaRPr lang="fi-FI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Die letzten zwei Spalten: in welchem Jahr und in welcher Klasse man die Schule angefangen hat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Eine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strenge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Schule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: von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29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Schülerinnen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in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dieser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Klasse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haben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nur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7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die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Schule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Ende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Mai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1939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absolviert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. Doch nicht 22 sind ”Dropouts”: einige haben schon früh zur Yhteiskoulu gewechselt, um dort das Abitur machen zu können.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Sitzengeblieben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: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jährlich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10-15 %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Heute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ist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Datenschutz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viel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strenger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(1939: Joensuu 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5971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Einwohner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(Pesonen Aili (</a:t>
            </a:r>
            <a:r>
              <a:rPr lang="en-GB" dirty="0">
                <a:solidFill>
                  <a:srgbClr val="0070C0"/>
                </a:solidFill>
              </a:rPr>
              <a:t>†1915)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,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Mutter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des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Verfassers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  <a:p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97F19C0-E695-417F-B58B-D6B442F23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97" y="571500"/>
            <a:ext cx="70389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3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3985" y="161838"/>
            <a:ext cx="7711841" cy="1600200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Quartiere für Schüler, </a:t>
            </a:r>
            <a:b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Anzeigen aus der Tageszeitung</a:t>
            </a:r>
            <a:endParaRPr lang="en-GB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39212" y="2159371"/>
            <a:ext cx="4507247" cy="4090427"/>
          </a:xfrm>
        </p:spPr>
        <p:txBody>
          <a:bodyPr>
            <a:normAutofit fontScale="92500" lnSpcReduction="20000"/>
          </a:bodyPr>
          <a:lstStyle/>
          <a:p>
            <a:r>
              <a:rPr lang="fi-FI" sz="1900" b="1" dirty="0">
                <a:solidFill>
                  <a:srgbClr val="0070C0"/>
                </a:solidFill>
                <a:latin typeface="Georgia" panose="02040502050405020303" pitchFamily="18" charset="0"/>
              </a:rPr>
              <a:t>Karjalan sanomat 30.8.1913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900" b="1" dirty="0">
                <a:solidFill>
                  <a:srgbClr val="0070C0"/>
                </a:solidFill>
                <a:latin typeface="Georgia" panose="02040502050405020303" pitchFamily="18" charset="0"/>
              </a:rPr>
              <a:t>2 Schulmädchen bekommen eine Wohnung mit Pension… bei Törrönens</a:t>
            </a:r>
          </a:p>
          <a:p>
            <a:endParaRPr lang="fi-FI" sz="19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900" b="1" dirty="0">
                <a:solidFill>
                  <a:srgbClr val="0070C0"/>
                </a:solidFill>
                <a:latin typeface="Georgia" panose="02040502050405020303" pitchFamily="18" charset="0"/>
              </a:rPr>
              <a:t>Ein möbliertes Zimmer zum Mieten bei Broholm</a:t>
            </a:r>
          </a:p>
          <a:p>
            <a:endParaRPr lang="fi-FI" sz="19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900" b="1" dirty="0">
                <a:solidFill>
                  <a:srgbClr val="0070C0"/>
                </a:solidFill>
                <a:latin typeface="Georgia" panose="02040502050405020303" pitchFamily="18" charset="0"/>
              </a:rPr>
              <a:t>2 Schüler bekommen Quartier… bei Maria Hartikainen</a:t>
            </a:r>
          </a:p>
          <a:p>
            <a:endParaRPr lang="fi-FI" sz="19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9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Quartiere</a:t>
            </a:r>
            <a:r>
              <a:rPr lang="fi-FI" sz="1900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19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für</a:t>
            </a:r>
            <a:r>
              <a:rPr lang="fi-FI" sz="1900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19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Schüler</a:t>
            </a:r>
            <a:r>
              <a:rPr lang="fi-FI" sz="1900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19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mit</a:t>
            </a:r>
            <a:r>
              <a:rPr lang="fi-FI" sz="1900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19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Vollpension</a:t>
            </a:r>
            <a:r>
              <a:rPr lang="fi-FI" sz="1900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19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oder</a:t>
            </a:r>
            <a:r>
              <a:rPr lang="fi-FI" sz="1900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19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auch</a:t>
            </a:r>
            <a:r>
              <a:rPr lang="fi-FI" sz="1900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19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ohne</a:t>
            </a:r>
            <a:r>
              <a:rPr lang="fi-FI" sz="1900" b="1" dirty="0">
                <a:solidFill>
                  <a:srgbClr val="0070C0"/>
                </a:solidFill>
                <a:latin typeface="Georgia" panose="02040502050405020303" pitchFamily="18" charset="0"/>
              </a:rPr>
              <a:t> im </a:t>
            </a:r>
            <a:r>
              <a:rPr lang="fi-FI" sz="19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Haus</a:t>
            </a:r>
            <a:r>
              <a:rPr lang="fi-FI" sz="1900" b="1" dirty="0">
                <a:solidFill>
                  <a:srgbClr val="0070C0"/>
                </a:solidFill>
                <a:latin typeface="Georgia" panose="02040502050405020303" pitchFamily="18" charset="0"/>
              </a:rPr>
              <a:t> Puumalainen… </a:t>
            </a:r>
            <a:r>
              <a:rPr lang="fi-FI" sz="19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bei</a:t>
            </a:r>
            <a:r>
              <a:rPr lang="fi-FI" sz="1900" b="1" dirty="0">
                <a:solidFill>
                  <a:srgbClr val="0070C0"/>
                </a:solidFill>
                <a:latin typeface="Georgia" panose="02040502050405020303" pitchFamily="18" charset="0"/>
              </a:rPr>
              <a:t> J. Hirvonen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en-GB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30BFC4E-BA31-4397-B128-2761E2BD7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512" y="1891586"/>
            <a:ext cx="4400550" cy="4867275"/>
          </a:xfrm>
        </p:spPr>
      </p:pic>
    </p:spTree>
    <p:extLst>
      <p:ext uri="{BB962C8B-B14F-4D97-AF65-F5344CB8AC3E}">
        <p14:creationId xmlns:p14="http://schemas.microsoft.com/office/powerpoint/2010/main" val="193451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" y="771525"/>
            <a:ext cx="4945063" cy="1173079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Welche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Fächer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und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wie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viel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lernte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man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vor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1917?</a:t>
            </a:r>
            <a:b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Lehrplan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1915-16</a:t>
            </a:r>
            <a:endParaRPr lang="en-GB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94356" y="2254315"/>
            <a:ext cx="484120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Die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zweite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Periode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Russifizierung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1908-1917 (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auch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Unterdrückungsperiode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genannt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)</a:t>
            </a:r>
            <a:endParaRPr lang="en-GB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Gültig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ab 1914 im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ganzen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Land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Die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Klassen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I-VI =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Mittelschule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(keskikoulu)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Die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Klassen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VII-IX =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gymnasiale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Oberstufe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Russisch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(Venäjänkieli)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ist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sehr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wichtig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geworden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.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Russische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Geschichte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sollte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darüber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hinaus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auf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Russisch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beigebracht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werden</a:t>
            </a:r>
            <a:endParaRPr lang="fi-FI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Ein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kleines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Glossar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: Uskonto –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Religion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; Opetuskieli –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hier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Finnisch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; Toinen kotimainen kieli –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hier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Schwedisch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. Englannin, ranskan tai saksan kieli –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Englisch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,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Französisch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oder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Deutsch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9CCCB29B-A147-4B0B-A7B2-49CF6A363B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" b="9006"/>
          <a:stretch>
            <a:fillRect/>
          </a:stretch>
        </p:blipFill>
        <p:spPr>
          <a:xfrm>
            <a:off x="5627804" y="835484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28023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50264"/>
            <a:ext cx="10515600" cy="1325563"/>
          </a:xfrm>
        </p:spPr>
        <p:txBody>
          <a:bodyPr/>
          <a:lstStyle/>
          <a:p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Lehrplan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ab 1918</a:t>
            </a:r>
            <a:endParaRPr lang="en-GB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19075" y="1606893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Finnland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ist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am 6.12.1917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selbständig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geworden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Bürgerkrieg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(27.1. – 15.5. 1918) ist vorbei</a:t>
            </a:r>
            <a:b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b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In der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Muttersprache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(Opetuskieli)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wie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auch in Schwedisch (toinen kotimainen kieli) und Deutsch (Saksan kieli)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gibt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es wieder viele Unterrichtsstunden</a:t>
            </a:r>
            <a:endParaRPr lang="en-GB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4EE3538-1270-47F7-AEC7-1DB6C7C341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89" y="394094"/>
            <a:ext cx="4887510" cy="5782869"/>
          </a:xfrm>
        </p:spPr>
      </p:pic>
    </p:spTree>
    <p:extLst>
      <p:ext uri="{BB962C8B-B14F-4D97-AF65-F5344CB8AC3E}">
        <p14:creationId xmlns:p14="http://schemas.microsoft.com/office/powerpoint/2010/main" val="49206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Mädchenschule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Stadtbibliothek</a:t>
            </a:r>
            <a:endParaRPr lang="en-GB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00050" y="2044700"/>
            <a:ext cx="5181600" cy="435133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70C0"/>
                </a:solidFill>
                <a:latin typeface="Georgia" panose="02040502050405020303" pitchFamily="18" charset="0"/>
              </a:rPr>
              <a:t>In der ehemaligen Mädchenschule wurde 1962 die Stadtbibliothek eröffnet. </a:t>
            </a:r>
          </a:p>
          <a:p>
            <a:r>
              <a:rPr lang="de-DE" dirty="0">
                <a:solidFill>
                  <a:srgbClr val="0070C0"/>
                </a:solidFill>
                <a:latin typeface="Georgia" panose="02040502050405020303" pitchFamily="18" charset="0"/>
              </a:rPr>
              <a:t>Dreißig Jahre lang kannte man das Gebäude als Stadtbibliothek</a:t>
            </a:r>
            <a:r>
              <a:rPr lang="de-DE" dirty="0"/>
              <a:t>.</a:t>
            </a:r>
            <a:endParaRPr lang="en-GB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471583E-26C8-4813-BD3B-7978AE160D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27" y="1825625"/>
            <a:ext cx="4335631" cy="3795692"/>
          </a:xfrm>
        </p:spPr>
      </p:pic>
    </p:spTree>
    <p:extLst>
      <p:ext uri="{BB962C8B-B14F-4D97-AF65-F5344CB8AC3E}">
        <p14:creationId xmlns:p14="http://schemas.microsoft.com/office/powerpoint/2010/main" val="333254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8810" y="702123"/>
            <a:ext cx="7479046" cy="3266573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	</a:t>
            </a:r>
            <a:br>
              <a:rPr lang="fi-FI" sz="2800" dirty="0"/>
            </a:br>
            <a:r>
              <a:rPr lang="fi-FI" sz="28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Stadtbibliothek</a:t>
            </a:r>
            <a:r>
              <a:rPr lang="fi-FI" sz="2800" b="1" dirty="0">
                <a:solidFill>
                  <a:srgbClr val="0070C0"/>
                </a:solidFill>
                <a:latin typeface="Georgia" panose="02040502050405020303" pitchFamily="18" charset="0"/>
              </a:rPr>
              <a:t>:</a:t>
            </a:r>
            <a:br>
              <a:rPr lang="fi-FI" sz="2800" dirty="0"/>
            </a:br>
            <a:r>
              <a:rPr lang="fi-FI" sz="2800" dirty="0"/>
              <a:t>-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Bücher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zum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Leihen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, Lesen und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Studieren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b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in vielen Sprachen</a:t>
            </a:r>
            <a:b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-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Ein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Lesesaal mit einer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guten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Sammlung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von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Zeitungen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und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Zeitschriften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aus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ganzen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Welt</a:t>
            </a:r>
            <a:b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-Eine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Auswahl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von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Kursbüchern</a:t>
            </a:r>
            <a:b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-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Heute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auch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Computer,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und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sogar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Fahrräder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zum</a:t>
            </a:r>
            <a: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sz="2800" dirty="0" err="1">
                <a:solidFill>
                  <a:srgbClr val="0070C0"/>
                </a:solidFill>
                <a:latin typeface="Georgia" panose="02040502050405020303" pitchFamily="18" charset="0"/>
              </a:rPr>
              <a:t>Leihen</a:t>
            </a:r>
            <a:b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br>
              <a:rPr lang="fi-FI" sz="28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en-GB" sz="28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7E86EC-0569-4CC8-BBBF-A6EA2CAC2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655" y="296105"/>
            <a:ext cx="1830810" cy="269845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7416E1-056E-40C2-964E-DCD72BB2C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051" y="3135632"/>
            <a:ext cx="2629250" cy="124588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5B9CFAB-EDB6-4CAC-B8FF-43BA5542A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1" y="4522590"/>
            <a:ext cx="105156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8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3950" y="1981324"/>
            <a:ext cx="10115550" cy="238760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Joensuun tyttökoulu</a:t>
            </a:r>
            <a:br>
              <a:rPr lang="fi-FI" dirty="0">
                <a:solidFill>
                  <a:srgbClr val="0070C0"/>
                </a:solidFill>
              </a:rPr>
            </a:br>
            <a:r>
              <a:rPr lang="fi-FI" sz="2200" b="1" dirty="0">
                <a:solidFill>
                  <a:srgbClr val="0070C0"/>
                </a:solidFill>
                <a:latin typeface="Georgia" panose="02040502050405020303" pitchFamily="18" charset="0"/>
              </a:rPr>
              <a:t>Zuerst: Mädchenschule Joensuu</a:t>
            </a:r>
            <a:r>
              <a:rPr lang="fi-FI" sz="2200" b="1" dirty="0">
                <a:solidFill>
                  <a:srgbClr val="0070C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</a:t>
            </a:r>
            <a:br>
              <a:rPr lang="fi-FI" sz="22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i-FI" sz="2200" b="1" dirty="0">
                <a:solidFill>
                  <a:srgbClr val="0070C0"/>
                </a:solidFill>
                <a:latin typeface="Georgia" panose="02040502050405020303" pitchFamily="18" charset="0"/>
              </a:rPr>
              <a:t>Dann: Stadtbibliothek</a:t>
            </a:r>
            <a:r>
              <a:rPr lang="fi-FI" sz="2200" b="1" dirty="0">
                <a:solidFill>
                  <a:srgbClr val="0070C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</a:t>
            </a:r>
            <a:br>
              <a:rPr lang="fi-FI" sz="22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i-FI" sz="2200" b="1" dirty="0">
                <a:solidFill>
                  <a:srgbClr val="0070C0"/>
                </a:solidFill>
                <a:latin typeface="Georgia" panose="02040502050405020303" pitchFamily="18" charset="0"/>
              </a:rPr>
              <a:t>Und schließlich: Konservatorium</a:t>
            </a:r>
            <a:endParaRPr lang="en-GB" sz="22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3999" y="4384799"/>
            <a:ext cx="9144000" cy="1655762"/>
          </a:xfrm>
        </p:spPr>
        <p:txBody>
          <a:bodyPr>
            <a:normAutofit/>
          </a:bodyPr>
          <a:lstStyle/>
          <a:p>
            <a:r>
              <a:rPr lang="fi-FI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Beitrag zum Projekt:</a:t>
            </a:r>
          </a:p>
          <a:p>
            <a:r>
              <a:rPr lang="fi-FI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 Herkunft hat Zukunft (HerZu) 2019-2022</a:t>
            </a:r>
          </a:p>
          <a:p>
            <a:r>
              <a:rPr lang="fi-FI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(DE, FI, BE, IR, SV </a:t>
            </a:r>
            <a:r>
              <a:rPr lang="fi-FI" sz="20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und</a:t>
            </a:r>
            <a:r>
              <a:rPr lang="fi-FI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 RU)</a:t>
            </a:r>
            <a:endParaRPr lang="en-GB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58BC62-C7C4-4A93-8791-45A8C1F40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92" y="5528760"/>
            <a:ext cx="1931418" cy="89974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096F7EE-D22F-4C0E-B083-CC9F4AEDF9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79" y="326219"/>
            <a:ext cx="3607339" cy="22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9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Stadtbibliothek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Konservatorium</a:t>
            </a:r>
            <a:endParaRPr lang="en-GB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45401"/>
            <a:ext cx="10515600" cy="4847474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  <a:latin typeface="Georgia" panose="02040502050405020303" pitchFamily="18" charset="0"/>
              </a:rPr>
              <a:t>Als die Stadtbibliothek 1992 ein neues Haus erhielt, </a:t>
            </a: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  <a:latin typeface="Georgia" panose="02040502050405020303" pitchFamily="18" charset="0"/>
              </a:rPr>
              <a:t>zog das Konservatorium in das ehemalige Schulgebäude ein. </a:t>
            </a:r>
            <a:endParaRPr lang="en-GB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1460D3-7083-4A40-95CA-03A8E3266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23420"/>
            <a:ext cx="3200400" cy="35433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E495A26-D474-4D85-8DDB-296EFB7BF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97" y="4014045"/>
            <a:ext cx="62293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04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22585"/>
            <a:ext cx="10515600" cy="1329489"/>
          </a:xfrm>
        </p:spPr>
        <p:txBody>
          <a:bodyPr>
            <a:normAutofit fontScale="90000"/>
          </a:bodyPr>
          <a:lstStyle/>
          <a:p>
            <a:br>
              <a:rPr lang="de-DE" sz="32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de-DE" sz="2700" dirty="0">
                <a:solidFill>
                  <a:srgbClr val="0070C0"/>
                </a:solidFill>
                <a:latin typeface="Georgia" panose="02040502050405020303" pitchFamily="18" charset="0"/>
              </a:rPr>
              <a:t>Foto links; außer Musikunterricht bietet die Stadt in den Räumlichkeiten auch Kurse (z.B. Grundschule und Finnisch) für Migranten an </a:t>
            </a:r>
            <a:br>
              <a:rPr lang="de-DE" sz="27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de-DE" sz="2700" dirty="0">
                <a:solidFill>
                  <a:srgbClr val="0070C0"/>
                </a:solidFill>
                <a:latin typeface="Georgia" panose="02040502050405020303" pitchFamily="18" charset="0"/>
              </a:rPr>
              <a:t>Foto rechts: eine Musikstunde für die Zweijährigen</a:t>
            </a:r>
            <a:br>
              <a:rPr lang="en-GB" sz="32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en-GB" sz="32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D647159-40F6-4F6F-83AF-21A5CD897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5" y="1817236"/>
            <a:ext cx="4848892" cy="4351338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C23757-6957-4763-A9BD-27EB6C923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74" y="1817236"/>
            <a:ext cx="54615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55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7042" y="1422400"/>
            <a:ext cx="2193758" cy="663575"/>
          </a:xfrm>
        </p:spPr>
        <p:txBody>
          <a:bodyPr>
            <a:normAutofit fontScale="90000"/>
          </a:bodyPr>
          <a:lstStyle/>
          <a:p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Danke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!</a:t>
            </a:r>
            <a:endParaRPr lang="en-GB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86277" y="5320146"/>
            <a:ext cx="2193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Georgia" panose="02040502050405020303" pitchFamily="18" charset="0"/>
              </a:rPr>
              <a:t>Kimmo Karttunen, Mai 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FCAEC1-5073-4645-B77D-E58E6F0ED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43" y="343949"/>
            <a:ext cx="8113551" cy="60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4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B180A19-F073-4A29-8E4A-C9CFD1DBA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BC04AA-9222-489C-B1E0-0F5DA88B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86" y="1525034"/>
            <a:ext cx="9183557" cy="5164137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F8A02AF7-6078-45F5-9563-2BDAD2AF3E08}"/>
              </a:ext>
            </a:extLst>
          </p:cNvPr>
          <p:cNvSpPr txBox="1">
            <a:spLocks/>
          </p:cNvSpPr>
          <p:nvPr/>
        </p:nvSpPr>
        <p:spPr>
          <a:xfrm>
            <a:off x="486212" y="93663"/>
            <a:ext cx="1121957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800" b="1" dirty="0">
                <a:solidFill>
                  <a:srgbClr val="0070C0"/>
                </a:solidFill>
                <a:latin typeface="Georgia" panose="02040502050405020303" pitchFamily="18" charset="0"/>
              </a:rPr>
              <a:t>Hotspots in Joensuu (März 2020)</a:t>
            </a:r>
            <a:endParaRPr lang="en-GB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3EA9ED76-CCB0-4072-91D3-97C17D36B967}"/>
              </a:ext>
            </a:extLst>
          </p:cNvPr>
          <p:cNvSpPr/>
          <p:nvPr/>
        </p:nvSpPr>
        <p:spPr>
          <a:xfrm>
            <a:off x="7835317" y="3571643"/>
            <a:ext cx="4064653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08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5775" y="365125"/>
            <a:ext cx="11372849" cy="1325563"/>
          </a:xfrm>
        </p:spPr>
        <p:txBody>
          <a:bodyPr/>
          <a:lstStyle/>
          <a:p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Die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Mädchenschule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am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Fluss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Pielisjoki</a:t>
            </a:r>
            <a:endParaRPr lang="en-GB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AC6F9A5-5A44-49C4-AB3C-8F62A86B7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4" y="1634525"/>
            <a:ext cx="4894777" cy="4411342"/>
          </a:xfrm>
          <a:prstGeom prst="rect">
            <a:avLst/>
          </a:prstGeo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153307DE-4C33-4A9F-8CE9-42EB451B96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09" y="2080470"/>
            <a:ext cx="5853682" cy="3965397"/>
          </a:xfrm>
        </p:spPr>
      </p:pic>
    </p:spTree>
    <p:extLst>
      <p:ext uri="{BB962C8B-B14F-4D97-AF65-F5344CB8AC3E}">
        <p14:creationId xmlns:p14="http://schemas.microsoft.com/office/powerpoint/2010/main" val="126941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Das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Gebäude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(1913)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Architekt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: 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  </a:t>
            </a:r>
            <a:r>
              <a:rPr lang="fi-FI" i="1" dirty="0">
                <a:solidFill>
                  <a:srgbClr val="0070C0"/>
                </a:solidFill>
                <a:latin typeface="Georgia" panose="02040502050405020303" pitchFamily="18" charset="0"/>
              </a:rPr>
              <a:t>Magnus </a:t>
            </a:r>
            <a:r>
              <a:rPr lang="fi-FI" i="1" dirty="0" err="1">
                <a:solidFill>
                  <a:srgbClr val="0070C0"/>
                </a:solidFill>
                <a:latin typeface="Georgia" panose="02040502050405020303" pitchFamily="18" charset="0"/>
              </a:rPr>
              <a:t>Schjerfbäck</a:t>
            </a:r>
            <a:endParaRPr lang="fi-FI" i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Stil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: </a:t>
            </a:r>
          </a:p>
          <a:p>
            <a:pPr lvl="1"/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neugotisch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mit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Einflüssen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aus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Neurenaissance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und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Nationalromantik</a:t>
            </a:r>
            <a:endParaRPr lang="fi-FI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lvl="1"/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Gestufte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Giebel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wie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typisch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in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mitteleuropäischen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Backstein-Gotik</a:t>
            </a:r>
            <a:endParaRPr lang="fi-FI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lvl="1"/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Zentralheizung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mit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Holz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, eine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Belüftungsanlage</a:t>
            </a:r>
            <a:endParaRPr lang="en-GB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en-GB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A060667-A8FC-4C7A-9184-17851FE28D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13" y="674762"/>
            <a:ext cx="3800879" cy="5502201"/>
          </a:xfrm>
        </p:spPr>
      </p:pic>
    </p:spTree>
    <p:extLst>
      <p:ext uri="{BB962C8B-B14F-4D97-AF65-F5344CB8AC3E}">
        <p14:creationId xmlns:p14="http://schemas.microsoft.com/office/powerpoint/2010/main" val="229638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Karjalatar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am 14.8.1913</a:t>
            </a:r>
          </a:p>
          <a:p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Schrift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: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Fraktur</a:t>
            </a:r>
            <a:endParaRPr lang="fi-FI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Zwei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verschiedene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s-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Buchstaben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,</a:t>
            </a:r>
          </a:p>
          <a:p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z.B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.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Zeile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3: ”kellarikerroksessa”</a:t>
            </a:r>
          </a:p>
          <a:p>
            <a:endParaRPr lang="fi-FI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Haustechnik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im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neuen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Schulgebäude</a:t>
            </a:r>
            <a:endParaRPr lang="fi-FI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Teil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1: 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Was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wird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von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Heizung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erzählt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?</a:t>
            </a:r>
          </a:p>
          <a:p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Teil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2: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Was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wird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von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Wasserleitung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Georgia" panose="02040502050405020303" pitchFamily="18" charset="0"/>
              </a:rPr>
              <a:t>berichtet</a:t>
            </a:r>
            <a:r>
              <a:rPr lang="fi-FI" dirty="0">
                <a:solidFill>
                  <a:srgbClr val="0070C0"/>
                </a:solidFill>
                <a:latin typeface="Georgia" panose="02040502050405020303" pitchFamily="18" charset="0"/>
              </a:rPr>
              <a:t>?</a:t>
            </a:r>
            <a:endParaRPr lang="en-GB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en-GB" dirty="0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Eine Aufgabe im Rahmen des Projekts: *Recherche:</a:t>
            </a:r>
            <a:br>
              <a:rPr lang="fi-FI" sz="20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i-FI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Welche Informationen lassen sich in  alten, archivierten Quellen finden? </a:t>
            </a:r>
            <a:br>
              <a:rPr lang="fi-FI" sz="2000" dirty="0"/>
            </a:br>
            <a:endParaRPr lang="en-GB" sz="2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166AD72-8731-4871-B901-BCA0659D7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42" y="268936"/>
            <a:ext cx="5745570" cy="31600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86338D5-AA6A-4FF8-829C-70C0D8D98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42" y="3716323"/>
            <a:ext cx="59245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1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Nebengebäude</a:t>
            </a:r>
            <a:endParaRPr lang="en-GB" dirty="0"/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615616" y="1843673"/>
            <a:ext cx="10515600" cy="4227929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  <a:latin typeface="Georgia" panose="02040502050405020303" pitchFamily="18" charset="0"/>
              </a:rPr>
              <a:t>Im ehemaligen Holzschuppen befindet sich heute 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  <a:latin typeface="Georgia" panose="02040502050405020303" pitchFamily="18" charset="0"/>
              </a:rPr>
              <a:t>ein griechisches Restaurant.</a:t>
            </a:r>
            <a:endParaRPr lang="en-GB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191CE2-A26A-4B5E-8DF1-E1C3921B3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44" y="2901950"/>
            <a:ext cx="3381375" cy="35909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83A8BF7-EF7A-40E7-8649-491F0C0B4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19" y="2931618"/>
            <a:ext cx="35528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2025" y="184150"/>
            <a:ext cx="10515600" cy="1325563"/>
          </a:xfrm>
        </p:spPr>
        <p:txBody>
          <a:bodyPr/>
          <a:lstStyle/>
          <a:p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Die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Geschichte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der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Mädchenschule</a:t>
            </a:r>
            <a:endParaRPr lang="en-GB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4951" y="1825625"/>
            <a:ext cx="11526474" cy="4351338"/>
          </a:xfrm>
        </p:spPr>
        <p:txBody>
          <a:bodyPr>
            <a:normAutofit/>
          </a:bodyPr>
          <a:lstStyle/>
          <a:p>
            <a:r>
              <a:rPr lang="fi-FI" b="1" i="1" dirty="0" err="1">
                <a:solidFill>
                  <a:srgbClr val="0070C0"/>
                </a:solidFill>
                <a:latin typeface="Georgia" panose="02040502050405020303" pitchFamily="18" charset="0"/>
              </a:rPr>
              <a:t>Privata</a:t>
            </a:r>
            <a:r>
              <a:rPr lang="fi-FI" b="1" i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i="1" dirty="0" err="1">
                <a:solidFill>
                  <a:srgbClr val="0070C0"/>
                </a:solidFill>
                <a:latin typeface="Georgia" panose="02040502050405020303" pitchFamily="18" charset="0"/>
              </a:rPr>
              <a:t>fruntimmersskola</a:t>
            </a:r>
            <a:r>
              <a:rPr lang="fi-FI" b="1" i="1" dirty="0">
                <a:solidFill>
                  <a:srgbClr val="0070C0"/>
                </a:solidFill>
                <a:latin typeface="Georgia" panose="02040502050405020303" pitchFamily="18" charset="0"/>
              </a:rPr>
              <a:t> i Joensuu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 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gegründet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1866 (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vgl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. Joensuun lyseo ”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Jungenlyzeum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”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gegründet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1865; Joensuun yhteiskoulu 1906)</a:t>
            </a:r>
          </a:p>
          <a:p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Anfangs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eine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private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schwedischsprachige</a:t>
            </a: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Mädchenschule</a:t>
            </a:r>
            <a:endParaRPr lang="fi-FI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Georgia" panose="02040502050405020303" pitchFamily="18" charset="0"/>
              </a:rPr>
              <a:t>Ab 1899 eine staatliche Schule</a:t>
            </a:r>
          </a:p>
          <a:p>
            <a:r>
              <a:rPr lang="de-DE" b="1" dirty="0">
                <a:solidFill>
                  <a:srgbClr val="0070C0"/>
                </a:solidFill>
                <a:latin typeface="Georgia" panose="02040502050405020303" pitchFamily="18" charset="0"/>
              </a:rPr>
              <a:t>Ab 1904 konnte man in die Schule ohne </a:t>
            </a:r>
            <a:r>
              <a:rPr lang="de-DE" b="1" dirty="0" err="1">
                <a:solidFill>
                  <a:srgbClr val="0070C0"/>
                </a:solidFill>
                <a:latin typeface="Georgia" panose="02040502050405020303" pitchFamily="18" charset="0"/>
              </a:rPr>
              <a:t>Schwedischkenntnisse</a:t>
            </a:r>
            <a:r>
              <a:rPr lang="de-DE" b="1" dirty="0">
                <a:solidFill>
                  <a:srgbClr val="0070C0"/>
                </a:solidFill>
                <a:latin typeface="Georgia" panose="02040502050405020303" pitchFamily="18" charset="0"/>
              </a:rPr>
              <a:t> eintreten.</a:t>
            </a:r>
          </a:p>
          <a:p>
            <a:r>
              <a:rPr lang="de-DE" b="1" dirty="0">
                <a:solidFill>
                  <a:srgbClr val="0070C0"/>
                </a:solidFill>
                <a:latin typeface="Georgia" panose="02040502050405020303" pitchFamily="18" charset="0"/>
              </a:rPr>
              <a:t>Das erste eigene Gebäude wird Mitte August 1913 eingeweiht</a:t>
            </a:r>
          </a:p>
          <a:p>
            <a:r>
              <a:rPr lang="de-DE" b="1" dirty="0">
                <a:solidFill>
                  <a:srgbClr val="0070C0"/>
                </a:solidFill>
                <a:latin typeface="Georgia" panose="02040502050405020303" pitchFamily="18" charset="0"/>
              </a:rPr>
              <a:t>Abiturprüfungen sind ab 1947 möglich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en-GB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787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42211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Geschichte</a:t>
            </a:r>
            <a:b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i-FI" b="1" dirty="0">
                <a:solidFill>
                  <a:srgbClr val="0070C0"/>
                </a:solidFill>
                <a:latin typeface="Georgia" panose="02040502050405020303" pitchFamily="18" charset="0"/>
              </a:rPr>
              <a:t>1956-1974</a:t>
            </a:r>
            <a:endParaRPr lang="en-GB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32255" y="1634971"/>
            <a:ext cx="4147301" cy="489083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  <a:latin typeface="Georgia" panose="02040502050405020303" pitchFamily="18" charset="0"/>
              </a:rPr>
              <a:t>Das zweite neue Gebäude der Schule in </a:t>
            </a:r>
            <a:r>
              <a:rPr lang="de-DE" sz="2000" dirty="0" err="1">
                <a:solidFill>
                  <a:srgbClr val="0070C0"/>
                </a:solidFill>
                <a:latin typeface="Georgia" panose="02040502050405020303" pitchFamily="18" charset="0"/>
              </a:rPr>
              <a:t>Koulukatu</a:t>
            </a:r>
            <a:r>
              <a:rPr lang="de-DE" sz="2000" dirty="0">
                <a:solidFill>
                  <a:srgbClr val="0070C0"/>
                </a:solidFill>
                <a:latin typeface="Georgia" panose="02040502050405020303" pitchFamily="18" charset="0"/>
              </a:rPr>
              <a:t> wurde 1956 geöffnet, als das alte Gebäude zu klein wurde (wegen des Babybooms!)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  <a:latin typeface="Georgia" panose="02040502050405020303" pitchFamily="18" charset="0"/>
              </a:rPr>
              <a:t>Das Jungengymnasium (Foto unten) und das Mädchengymnasium wurden 1974 vereint, als </a:t>
            </a:r>
            <a:r>
              <a:rPr lang="de-DE" sz="2000" b="1" i="1" dirty="0" err="1">
                <a:solidFill>
                  <a:srgbClr val="0070C0"/>
                </a:solidFill>
                <a:latin typeface="Georgia" panose="02040502050405020303" pitchFamily="18" charset="0"/>
              </a:rPr>
              <a:t>Peruskoulu</a:t>
            </a:r>
            <a:r>
              <a:rPr lang="de-DE" sz="2000" dirty="0">
                <a:solidFill>
                  <a:srgbClr val="0070C0"/>
                </a:solidFill>
                <a:latin typeface="Georgia" panose="02040502050405020303" pitchFamily="18" charset="0"/>
              </a:rPr>
              <a:t> (Gesamtschule) in </a:t>
            </a:r>
            <a:r>
              <a:rPr lang="de-DE" sz="2000" dirty="0" err="1">
                <a:solidFill>
                  <a:srgbClr val="0070C0"/>
                </a:solidFill>
                <a:latin typeface="Georgia" panose="02040502050405020303" pitchFamily="18" charset="0"/>
              </a:rPr>
              <a:t>Joensuu</a:t>
            </a:r>
            <a:r>
              <a:rPr lang="de-DE" sz="2000" dirty="0">
                <a:solidFill>
                  <a:srgbClr val="0070C0"/>
                </a:solidFill>
                <a:latin typeface="Georgia" panose="02040502050405020303" pitchFamily="18" charset="0"/>
              </a:rPr>
              <a:t> begann.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  <a:latin typeface="Georgia" panose="02040502050405020303" pitchFamily="18" charset="0"/>
              </a:rPr>
              <a:t>Die Mittelschulen der beiden Gymnasien  vereinten sich zu </a:t>
            </a:r>
            <a:r>
              <a:rPr lang="de-DE" sz="2000" b="1" i="1" dirty="0" err="1">
                <a:solidFill>
                  <a:srgbClr val="0070C0"/>
                </a:solidFill>
                <a:latin typeface="Georgia" panose="02040502050405020303" pitchFamily="18" charset="0"/>
              </a:rPr>
              <a:t>Keskustan</a:t>
            </a:r>
            <a:r>
              <a:rPr lang="de-DE" sz="2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de-DE" sz="2000" b="1" i="1" dirty="0" err="1">
                <a:solidFill>
                  <a:srgbClr val="0070C0"/>
                </a:solidFill>
                <a:latin typeface="Georgia" panose="02040502050405020303" pitchFamily="18" charset="0"/>
              </a:rPr>
              <a:t>yläaste</a:t>
            </a:r>
            <a:r>
              <a:rPr lang="de-DE" sz="2000" dirty="0">
                <a:solidFill>
                  <a:srgbClr val="0070C0"/>
                </a:solidFill>
                <a:latin typeface="Georgia" panose="02040502050405020303" pitchFamily="18" charset="0"/>
              </a:rPr>
              <a:t>. Heute hei</a:t>
            </a:r>
            <a:r>
              <a:rPr lang="en-GB" sz="2000" dirty="0">
                <a:solidFill>
                  <a:srgbClr val="0070C0"/>
                </a:solidFill>
                <a:latin typeface="Georgia" panose="02040502050405020303" pitchFamily="18" charset="0"/>
              </a:rPr>
              <a:t>ß</a:t>
            </a:r>
            <a:r>
              <a:rPr lang="de-DE" sz="2000" dirty="0">
                <a:solidFill>
                  <a:srgbClr val="0070C0"/>
                </a:solidFill>
                <a:latin typeface="Georgia" panose="02040502050405020303" pitchFamily="18" charset="0"/>
              </a:rPr>
              <a:t>t die Schule </a:t>
            </a:r>
            <a:r>
              <a:rPr lang="de-DE" sz="2000" b="1" i="1" dirty="0" err="1">
                <a:solidFill>
                  <a:srgbClr val="0070C0"/>
                </a:solidFill>
                <a:latin typeface="Georgia" panose="02040502050405020303" pitchFamily="18" charset="0"/>
              </a:rPr>
              <a:t>Lyseon</a:t>
            </a:r>
            <a:r>
              <a:rPr lang="de-DE" sz="2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de-DE" sz="2000" b="1" i="1" dirty="0" err="1">
                <a:solidFill>
                  <a:srgbClr val="0070C0"/>
                </a:solidFill>
                <a:latin typeface="Georgia" panose="02040502050405020303" pitchFamily="18" charset="0"/>
              </a:rPr>
              <a:t>peruskoulu</a:t>
            </a:r>
            <a:r>
              <a:rPr lang="de-DE" sz="2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de-DE" sz="2000" i="1" dirty="0">
                <a:solidFill>
                  <a:srgbClr val="0070C0"/>
                </a:solidFill>
                <a:latin typeface="Georgia" panose="02040502050405020303" pitchFamily="18" charset="0"/>
              </a:rPr>
              <a:t>(oben rechts).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  <a:latin typeface="Georgia" panose="02040502050405020303" pitchFamily="18" charset="0"/>
              </a:rPr>
              <a:t>Die gymnasialen Oberstufen wurden unter einem Dach als </a:t>
            </a:r>
            <a:r>
              <a:rPr lang="de-DE" sz="2000" b="1" i="1" dirty="0" err="1">
                <a:solidFill>
                  <a:srgbClr val="0070C0"/>
                </a:solidFill>
                <a:latin typeface="Georgia" panose="02040502050405020303" pitchFamily="18" charset="0"/>
              </a:rPr>
              <a:t>Keskustan</a:t>
            </a:r>
            <a:r>
              <a:rPr lang="de-DE" sz="2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de-DE" sz="2000" b="1" i="1" dirty="0" err="1">
                <a:solidFill>
                  <a:srgbClr val="0070C0"/>
                </a:solidFill>
                <a:latin typeface="Georgia" panose="02040502050405020303" pitchFamily="18" charset="0"/>
              </a:rPr>
              <a:t>lukio</a:t>
            </a:r>
            <a:r>
              <a:rPr lang="de-DE" sz="2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de-DE" sz="2000" dirty="0">
                <a:solidFill>
                  <a:srgbClr val="0070C0"/>
                </a:solidFill>
                <a:latin typeface="Georgia" panose="02040502050405020303" pitchFamily="18" charset="0"/>
              </a:rPr>
              <a:t>vereint; heute hei</a:t>
            </a:r>
            <a:r>
              <a:rPr lang="en-GB" sz="2000" dirty="0">
                <a:solidFill>
                  <a:srgbClr val="0070C0"/>
                </a:solidFill>
                <a:latin typeface="Georgia" panose="02040502050405020303" pitchFamily="18" charset="0"/>
              </a:rPr>
              <a:t>ß</a:t>
            </a:r>
            <a:r>
              <a:rPr lang="de-DE" sz="2000" dirty="0">
                <a:solidFill>
                  <a:srgbClr val="0070C0"/>
                </a:solidFill>
                <a:latin typeface="Georgia" panose="02040502050405020303" pitchFamily="18" charset="0"/>
              </a:rPr>
              <a:t>t die Schule </a:t>
            </a:r>
            <a:r>
              <a:rPr lang="de-DE" sz="2000" b="1" i="1" dirty="0" err="1">
                <a:solidFill>
                  <a:srgbClr val="0070C0"/>
                </a:solidFill>
                <a:latin typeface="Georgia" panose="02040502050405020303" pitchFamily="18" charset="0"/>
              </a:rPr>
              <a:t>Lyseon</a:t>
            </a:r>
            <a:r>
              <a:rPr lang="de-DE" sz="2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de-DE" sz="2000" b="1" i="1" dirty="0" err="1">
                <a:solidFill>
                  <a:srgbClr val="0070C0"/>
                </a:solidFill>
                <a:latin typeface="Georgia" panose="02040502050405020303" pitchFamily="18" charset="0"/>
              </a:rPr>
              <a:t>lukio</a:t>
            </a:r>
            <a:r>
              <a:rPr lang="de-DE" sz="2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de-DE" sz="2000" i="1" dirty="0">
                <a:solidFill>
                  <a:srgbClr val="0070C0"/>
                </a:solidFill>
                <a:latin typeface="Georgia" panose="02040502050405020303" pitchFamily="18" charset="0"/>
              </a:rPr>
              <a:t>(Foto oben links)</a:t>
            </a:r>
            <a:r>
              <a:rPr lang="de-DE" sz="2000" dirty="0">
                <a:solidFill>
                  <a:srgbClr val="0070C0"/>
                </a:solidFill>
                <a:latin typeface="Georgia" panose="02040502050405020303" pitchFamily="18" charset="0"/>
              </a:rPr>
              <a:t>.  Die Schule befindet sich seit Januar 2021 in </a:t>
            </a:r>
            <a:r>
              <a:rPr lang="de-DE" sz="2000" dirty="0" err="1">
                <a:solidFill>
                  <a:srgbClr val="0070C0"/>
                </a:solidFill>
                <a:latin typeface="Georgia" panose="02040502050405020303" pitchFamily="18" charset="0"/>
              </a:rPr>
              <a:t>Tiedepuisto</a:t>
            </a:r>
            <a:r>
              <a:rPr lang="de-D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99FD599-F119-4BEE-889B-97008B178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75" y="628650"/>
            <a:ext cx="3190875" cy="28003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73DDB23-132C-4A53-AF71-06A91569E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11" y="671512"/>
            <a:ext cx="2876550" cy="27146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7527EC6-DE3C-4DD5-9944-26D340DD5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20" y="3807424"/>
            <a:ext cx="3954012" cy="271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2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Breitbild</PresentationFormat>
  <Paragraphs>120</Paragraphs>
  <Slides>22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Office-teema</vt:lpstr>
      <vt:lpstr>PowerPoint-Präsentation</vt:lpstr>
      <vt:lpstr> Joensuun tyttökoulu Zuerst: Mädchenschule Joensuu Dann: Stadtbibliothek Und schließlich: Konservatorium</vt:lpstr>
      <vt:lpstr>PowerPoint-Präsentation</vt:lpstr>
      <vt:lpstr>Die Mädchenschule am Fluss Pielisjoki</vt:lpstr>
      <vt:lpstr>Das Gebäude (1913)</vt:lpstr>
      <vt:lpstr>Eine Aufgabe im Rahmen des Projekts: *Recherche: Welche Informationen lassen sich in  alten, archivierten Quellen finden?  </vt:lpstr>
      <vt:lpstr>Nebengebäude</vt:lpstr>
      <vt:lpstr>Die Geschichte der Mädchenschule</vt:lpstr>
      <vt:lpstr>Geschichte 1956-1974</vt:lpstr>
      <vt:lpstr>Warum eine schwedischsprachige Schule in Joensuu?</vt:lpstr>
      <vt:lpstr>Die Quelle: Jahrbuch 1915-16</vt:lpstr>
      <vt:lpstr>Schülerinnen 26-46. Ein Teil der Liste aus dem Jahrbuch 1915-16:  Nummer, Name (nur 3 finnische Namen!), Jahr des Eintritts, ihre Situation 1916 </vt:lpstr>
      <vt:lpstr>Lehrerinnen und Schülerinnen der Schule</vt:lpstr>
      <vt:lpstr>Tabelle aus den Jahren 1933-1934: (die erste Klasse) Woher kamen die Schülerinnen? </vt:lpstr>
      <vt:lpstr>Quartiere für Schüler,  Anzeigen aus der Tageszeitung</vt:lpstr>
      <vt:lpstr> Welche Fächer und wie viel lernte man vor 1917? Lehrplan 1915-16</vt:lpstr>
      <vt:lpstr>Der Lehrplan ab 1918</vt:lpstr>
      <vt:lpstr>Mädchenschule  Stadtbibliothek</vt:lpstr>
      <vt:lpstr>  Stadtbibliothek: -Bücher zum Leihen, Lesen und Studieren  in vielen Sprachen -Ein Lesesaal mit einer guten Sammlung von Zeitungen und Zeitschriften aus der ganzen Welt -Eine Auswahl von Kursbüchern -Heute auch Computer, und sogar Fahrräder zum Leihen  </vt:lpstr>
      <vt:lpstr>Stadtbibliothek  Konservatorium</vt:lpstr>
      <vt:lpstr> Foto links; außer Musikunterricht bietet die Stadt in den Räumlichkeiten auch Kurse (z.B. Grundschule und Finnisch) für Migranten an  Foto rechts: eine Musikstunde für die Zweijährigen </vt:lpstr>
      <vt:lpstr>Danke!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Joensuun tyttökoulu Mädchenschule Joensuu Stadtbibliothek Konservatorium</dc:title>
  <dc:creator>Kimmo Karttunen</dc:creator>
  <cp:lastModifiedBy>Ulrike Kurth</cp:lastModifiedBy>
  <cp:revision>126</cp:revision>
  <cp:lastPrinted>2021-05-05T09:40:19Z</cp:lastPrinted>
  <dcterms:created xsi:type="dcterms:W3CDTF">2021-04-28T09:43:02Z</dcterms:created>
  <dcterms:modified xsi:type="dcterms:W3CDTF">2021-05-27T10:14:28Z</dcterms:modified>
</cp:coreProperties>
</file>