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3" d="100"/>
          <a:sy n="113" d="100"/>
        </p:scale>
        <p:origin x="45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de-DE"/>
              <a:t>Mastertitelformat bearbeiten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de-DE"/>
              <a:t>Mastertitelformat bearbeiten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1/28/2023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de-DE"/>
              <a:t>Mastertitelformat bearbeiten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1/28/2023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‹Nr.›</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de-DE"/>
              <a:t>Mastertitelformat bearbeiten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de-DE"/>
              <a:t>Mastertextformat bearbeiten</a:t>
            </a:r>
          </a:p>
        </p:txBody>
      </p:sp>
      <p:sp>
        <p:nvSpPr>
          <p:cNvPr id="5" name="Date Placeholder 4"/>
          <p:cNvSpPr>
            <a:spLocks noGrp="1"/>
          </p:cNvSpPr>
          <p:nvPr>
            <p:ph type="dt" sz="half" idx="10"/>
          </p:nvPr>
        </p:nvSpPr>
        <p:spPr/>
        <p:txBody>
          <a:bodyPr/>
          <a:lstStyle/>
          <a:p>
            <a:fld id="{B61BEF0D-F0BB-DE4B-95CE-6DB70DBA9567}" type="datetimeFigureOut">
              <a:rPr lang="en-US" dirty="0"/>
              <a:pPr/>
              <a:t>1/28/2023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für Zitat">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de-DE"/>
              <a:t>Mastertitelformat bearbeiten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de-DE"/>
              <a:t>Mastertextformat bearbeiten</a:t>
            </a:r>
          </a:p>
        </p:txBody>
      </p:sp>
      <p:sp>
        <p:nvSpPr>
          <p:cNvPr id="5" name="Date Placeholder 4"/>
          <p:cNvSpPr>
            <a:spLocks noGrp="1"/>
          </p:cNvSpPr>
          <p:nvPr>
            <p:ph type="dt" sz="half" idx="10"/>
          </p:nvPr>
        </p:nvSpPr>
        <p:spPr/>
        <p:txBody>
          <a:bodyPr/>
          <a:lstStyle/>
          <a:p>
            <a:fld id="{B61BEF0D-F0BB-DE4B-95CE-6DB70DBA9567}" type="datetimeFigureOut">
              <a:rPr lang="en-US" dirty="0"/>
              <a:pPr/>
              <a:t>1/28/2023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‹Nr.›</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hr oder Falsch">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de-DE"/>
              <a:t>Mastertitelformat bearbeiten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de-DE"/>
              <a:t>Mastertextformat bearbeiten</a:t>
            </a:r>
          </a:p>
        </p:txBody>
      </p:sp>
      <p:sp>
        <p:nvSpPr>
          <p:cNvPr id="5" name="Date Placeholder 4"/>
          <p:cNvSpPr>
            <a:spLocks noGrp="1"/>
          </p:cNvSpPr>
          <p:nvPr>
            <p:ph type="dt" sz="half" idx="10"/>
          </p:nvPr>
        </p:nvSpPr>
        <p:spPr/>
        <p:txBody>
          <a:bodyPr/>
          <a:lstStyle/>
          <a:p>
            <a:fld id="{B61BEF0D-F0BB-DE4B-95CE-6DB70DBA9567}" type="datetimeFigureOut">
              <a:rPr lang="en-US" dirty="0"/>
              <a:pPr/>
              <a:t>1/28/2023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ncho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de-DE"/>
              <a:t>Mastertitelformat bearbeiten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de-DE"/>
              <a:t>Mastertitelformat bearbeiten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de-DE"/>
              <a:t>Mastertitelformat bearbeiten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1/28/2023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de-DE"/>
              <a:t>Mastertitelformat bearbeiten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de-DE"/>
              <a:t>Mastertitelformat bearbeiten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B61BEF0D-F0BB-DE4B-95CE-6DB70DBA9567}" type="datetimeFigureOut">
              <a:rPr lang="en-US" dirty="0"/>
              <a:pPr/>
              <a:t>1/28/2023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de-DE"/>
              <a:t>Mastertitelformat bearbeiten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B61BEF0D-F0BB-DE4B-95CE-6DB70DBA9567}" type="datetimeFigureOut">
              <a:rPr lang="en-US" dirty="0"/>
              <a:pPr/>
              <a:t>1/28/2023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de-DE"/>
              <a:t>Mastertitelformat bearbeiten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1/28/2023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gif"/><Relationship Id="rId1" Type="http://schemas.openxmlformats.org/officeDocument/2006/relationships/slideLayout" Target="../slideLayouts/slideLayout6.xml"/><Relationship Id="rId5" Type="http://schemas.openxmlformats.org/officeDocument/2006/relationships/image" Target="../media/image5.gif"/><Relationship Id="rId4" Type="http://schemas.openxmlformats.org/officeDocument/2006/relationships/image" Target="../media/image4.gif"/></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gif"/><Relationship Id="rId1" Type="http://schemas.openxmlformats.org/officeDocument/2006/relationships/slideLayout" Target="../slideLayouts/slideLayout12.xml"/><Relationship Id="rId4" Type="http://schemas.openxmlformats.org/officeDocument/2006/relationships/image" Target="../media/image1.gif"/></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g"/><Relationship Id="rId1" Type="http://schemas.openxmlformats.org/officeDocument/2006/relationships/slideLayout" Target="../slideLayouts/slideLayout4.xml"/><Relationship Id="rId5" Type="http://schemas.openxmlformats.org/officeDocument/2006/relationships/image" Target="../media/image5.gif"/><Relationship Id="rId4" Type="http://schemas.openxmlformats.org/officeDocument/2006/relationships/image" Target="../media/image1.gif"/></Relationships>
</file>

<file path=ppt/slides/_rels/slide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A294C0-BEF6-DFC2-5564-B719F15D0E26}"/>
              </a:ext>
            </a:extLst>
          </p:cNvPr>
          <p:cNvSpPr>
            <a:spLocks noGrp="1"/>
          </p:cNvSpPr>
          <p:nvPr>
            <p:ph type="ctrTitle"/>
          </p:nvPr>
        </p:nvSpPr>
        <p:spPr>
          <a:xfrm>
            <a:off x="2767013" y="1166219"/>
            <a:ext cx="8915399" cy="2262781"/>
          </a:xfrm>
        </p:spPr>
        <p:txBody>
          <a:bodyPr>
            <a:normAutofit/>
          </a:bodyPr>
          <a:lstStyle/>
          <a:p>
            <a:r>
              <a:rPr lang="de-DE" sz="4400" dirty="0">
                <a:solidFill>
                  <a:srgbClr val="C00000"/>
                </a:solidFill>
                <a:latin typeface="Aharoni" panose="02010803020104030203" pitchFamily="2" charset="-79"/>
                <a:cs typeface="Aharoni" panose="02010803020104030203" pitchFamily="2" charset="-79"/>
              </a:rPr>
              <a:t>Haushaltshelfer aus der Region</a:t>
            </a:r>
          </a:p>
        </p:txBody>
      </p:sp>
      <p:sp>
        <p:nvSpPr>
          <p:cNvPr id="3" name="Untertitel 2">
            <a:extLst>
              <a:ext uri="{FF2B5EF4-FFF2-40B4-BE49-F238E27FC236}">
                <a16:creationId xmlns:a16="http://schemas.microsoft.com/office/drawing/2014/main" id="{4EA7ADCC-9334-AF03-A2B8-9357CC3CCB62}"/>
              </a:ext>
            </a:extLst>
          </p:cNvPr>
          <p:cNvSpPr>
            <a:spLocks noGrp="1"/>
          </p:cNvSpPr>
          <p:nvPr>
            <p:ph type="subTitle" idx="1"/>
          </p:nvPr>
        </p:nvSpPr>
        <p:spPr>
          <a:xfrm>
            <a:off x="2877080" y="3719047"/>
            <a:ext cx="8915399" cy="446554"/>
          </a:xfrm>
        </p:spPr>
        <p:txBody>
          <a:bodyPr/>
          <a:lstStyle/>
          <a:p>
            <a:r>
              <a:rPr lang="de-DE" dirty="0">
                <a:solidFill>
                  <a:srgbClr val="C00000"/>
                </a:solidFill>
                <a:latin typeface="Aharoni" panose="02010803020104030203" pitchFamily="2" charset="-79"/>
                <a:cs typeface="Aharoni" panose="02010803020104030203" pitchFamily="2" charset="-79"/>
              </a:rPr>
              <a:t>Auch Waschmaschinen und Staubsauger haben eine Geschichte!</a:t>
            </a:r>
          </a:p>
        </p:txBody>
      </p:sp>
      <p:pic>
        <p:nvPicPr>
          <p:cNvPr id="6" name="Grafik 5">
            <a:extLst>
              <a:ext uri="{FF2B5EF4-FFF2-40B4-BE49-F238E27FC236}">
                <a16:creationId xmlns:a16="http://schemas.microsoft.com/office/drawing/2014/main" id="{46E717EA-02C3-5ADA-6B1C-27541D6AF933}"/>
              </a:ext>
            </a:extLst>
          </p:cNvPr>
          <p:cNvPicPr>
            <a:picLocks noChangeAspect="1"/>
          </p:cNvPicPr>
          <p:nvPr/>
        </p:nvPicPr>
        <p:blipFill>
          <a:blip r:embed="rId2"/>
          <a:stretch>
            <a:fillRect/>
          </a:stretch>
        </p:blipFill>
        <p:spPr>
          <a:xfrm>
            <a:off x="67733" y="4460344"/>
            <a:ext cx="1305248" cy="501122"/>
          </a:xfrm>
          <a:prstGeom prst="rect">
            <a:avLst/>
          </a:prstGeom>
        </p:spPr>
      </p:pic>
    </p:spTree>
    <p:extLst>
      <p:ext uri="{BB962C8B-B14F-4D97-AF65-F5344CB8AC3E}">
        <p14:creationId xmlns:p14="http://schemas.microsoft.com/office/powerpoint/2010/main" val="3998213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00196C4-C8FD-D890-E4AC-7DD2E9C68B32}"/>
              </a:ext>
            </a:extLst>
          </p:cNvPr>
          <p:cNvSpPr>
            <a:spLocks noGrp="1"/>
          </p:cNvSpPr>
          <p:nvPr>
            <p:ph idx="1"/>
          </p:nvPr>
        </p:nvSpPr>
        <p:spPr/>
        <p:txBody>
          <a:bodyPr>
            <a:normAutofit fontScale="40000" lnSpcReduction="20000"/>
          </a:bodyPr>
          <a:lstStyle/>
          <a:p>
            <a:pPr>
              <a:lnSpc>
                <a:spcPct val="170000"/>
              </a:lnSpc>
            </a:pPr>
            <a:r>
              <a:rPr lang="de-DE" sz="2900" dirty="0">
                <a:latin typeface="Aharoni" panose="02010803020104030203" pitchFamily="2" charset="-79"/>
                <a:cs typeface="Aharoni" panose="02010803020104030203" pitchFamily="2" charset="-79"/>
              </a:rPr>
              <a:t>Die Firma                       ist seit ihrer Gründung im Jahr 1899 ein unabhängiges Familienunternehmen, das in Westfalen </a:t>
            </a:r>
            <a:r>
              <a:rPr lang="de-DE" sz="2900" dirty="0" err="1">
                <a:latin typeface="Aharoni" panose="02010803020104030203" pitchFamily="2" charset="-79"/>
                <a:cs typeface="Aharoni" panose="02010803020104030203" pitchFamily="2" charset="-79"/>
              </a:rPr>
              <a:t>ansäßig</a:t>
            </a:r>
            <a:r>
              <a:rPr lang="de-DE" sz="2900" dirty="0">
                <a:latin typeface="Aharoni" panose="02010803020104030203" pitchFamily="2" charset="-79"/>
                <a:cs typeface="Aharoni" panose="02010803020104030203" pitchFamily="2" charset="-79"/>
              </a:rPr>
              <a:t> ist und gleichzeitig weltweit agiert. </a:t>
            </a:r>
          </a:p>
          <a:p>
            <a:pPr>
              <a:lnSpc>
                <a:spcPct val="170000"/>
              </a:lnSpc>
            </a:pPr>
            <a:r>
              <a:rPr lang="de-DE" sz="2900" dirty="0">
                <a:latin typeface="Aharoni" panose="02010803020104030203" pitchFamily="2" charset="-79"/>
                <a:cs typeface="Aharoni" panose="02010803020104030203" pitchFamily="2" charset="-79"/>
              </a:rPr>
              <a:t>In unserer Region kennt jeder Produkte der Firma                          weil eigentlich jeder damit groß geworden ist. </a:t>
            </a:r>
          </a:p>
          <a:p>
            <a:pPr>
              <a:lnSpc>
                <a:spcPct val="170000"/>
              </a:lnSpc>
            </a:pPr>
            <a:r>
              <a:rPr lang="de-DE" sz="2900" dirty="0">
                <a:latin typeface="Aharoni" panose="02010803020104030203" pitchFamily="2" charset="-79"/>
                <a:cs typeface="Aharoni" panose="02010803020104030203" pitchFamily="2" charset="-79"/>
              </a:rPr>
              <a:t>Für unser Thema „Herkunft hat Zukunft“ zeigt sich auch hier – bei einem Gerätehersteller, wie wichtig die Grundlagen der Vergangenheit sind, um darauf aufzubauen und marktführende Produkte für die Zukunft zu entwickeln. </a:t>
            </a:r>
          </a:p>
          <a:p>
            <a:pPr>
              <a:lnSpc>
                <a:spcPct val="170000"/>
              </a:lnSpc>
            </a:pPr>
            <a:r>
              <a:rPr lang="de-DE" sz="2900" dirty="0">
                <a:latin typeface="Aharoni" panose="02010803020104030203" pitchFamily="2" charset="-79"/>
                <a:cs typeface="Aharoni" panose="02010803020104030203" pitchFamily="2" charset="-79"/>
              </a:rPr>
              <a:t>Auf den folgenden Seiten stellen wir einige der typischen Haushaltsgeräte vor. </a:t>
            </a:r>
          </a:p>
          <a:p>
            <a:pPr>
              <a:lnSpc>
                <a:spcPct val="170000"/>
              </a:lnSpc>
            </a:pPr>
            <a:r>
              <a:rPr lang="de-DE" sz="2900" dirty="0">
                <a:latin typeface="Aharoni" panose="02010803020104030203" pitchFamily="2" charset="-79"/>
                <a:cs typeface="Aharoni" panose="02010803020104030203" pitchFamily="2" charset="-79"/>
              </a:rPr>
              <a:t>Die älteren Versionen sind nach einem Besuch in der hauseigenen Ausstellung gezeichnet worden, die neuen Produkte stammen aus dem aktuellen Katalog der Firma                 .     .</a:t>
            </a:r>
          </a:p>
          <a:p>
            <a:pPr marL="0" indent="0">
              <a:buNone/>
            </a:pPr>
            <a:r>
              <a:rPr lang="de-DE" dirty="0"/>
              <a:t>	                </a:t>
            </a:r>
          </a:p>
          <a:p>
            <a:pPr marL="0" indent="0">
              <a:buNone/>
            </a:pPr>
            <a:r>
              <a:rPr lang="de-DE" dirty="0"/>
              <a:t> </a:t>
            </a:r>
          </a:p>
          <a:p>
            <a:endParaRPr lang="de-DE" dirty="0"/>
          </a:p>
        </p:txBody>
      </p:sp>
      <p:pic>
        <p:nvPicPr>
          <p:cNvPr id="2" name="Grafik 1">
            <a:extLst>
              <a:ext uri="{FF2B5EF4-FFF2-40B4-BE49-F238E27FC236}">
                <a16:creationId xmlns:a16="http://schemas.microsoft.com/office/drawing/2014/main" id="{68F86C2B-CDF9-787F-3F6D-FE884D15406A}"/>
              </a:ext>
            </a:extLst>
          </p:cNvPr>
          <p:cNvPicPr>
            <a:picLocks noChangeAspect="1"/>
          </p:cNvPicPr>
          <p:nvPr/>
        </p:nvPicPr>
        <p:blipFill>
          <a:blip r:embed="rId2"/>
          <a:stretch>
            <a:fillRect/>
          </a:stretch>
        </p:blipFill>
        <p:spPr>
          <a:xfrm>
            <a:off x="186267" y="755573"/>
            <a:ext cx="1075267" cy="412826"/>
          </a:xfrm>
          <a:prstGeom prst="rect">
            <a:avLst/>
          </a:prstGeom>
        </p:spPr>
      </p:pic>
      <p:pic>
        <p:nvPicPr>
          <p:cNvPr id="8" name="Grafik 7">
            <a:extLst>
              <a:ext uri="{FF2B5EF4-FFF2-40B4-BE49-F238E27FC236}">
                <a16:creationId xmlns:a16="http://schemas.microsoft.com/office/drawing/2014/main" id="{A4CDAEE5-8719-B2DD-8847-DB7D945462FF}"/>
              </a:ext>
            </a:extLst>
          </p:cNvPr>
          <p:cNvPicPr>
            <a:picLocks noChangeAspect="1"/>
          </p:cNvPicPr>
          <p:nvPr/>
        </p:nvPicPr>
        <p:blipFill>
          <a:blip r:embed="rId2"/>
          <a:stretch>
            <a:fillRect/>
          </a:stretch>
        </p:blipFill>
        <p:spPr>
          <a:xfrm>
            <a:off x="3767666" y="2133600"/>
            <a:ext cx="838002" cy="321733"/>
          </a:xfrm>
          <a:prstGeom prst="rect">
            <a:avLst/>
          </a:prstGeom>
        </p:spPr>
      </p:pic>
      <p:pic>
        <p:nvPicPr>
          <p:cNvPr id="9" name="Grafik 8">
            <a:extLst>
              <a:ext uri="{FF2B5EF4-FFF2-40B4-BE49-F238E27FC236}">
                <a16:creationId xmlns:a16="http://schemas.microsoft.com/office/drawing/2014/main" id="{FEEF916D-B11D-496B-8149-BEF3880116A9}"/>
              </a:ext>
            </a:extLst>
          </p:cNvPr>
          <p:cNvPicPr>
            <a:picLocks noChangeAspect="1"/>
          </p:cNvPicPr>
          <p:nvPr/>
        </p:nvPicPr>
        <p:blipFill>
          <a:blip r:embed="rId2"/>
          <a:stretch>
            <a:fillRect/>
          </a:stretch>
        </p:blipFill>
        <p:spPr>
          <a:xfrm>
            <a:off x="6730999" y="2802467"/>
            <a:ext cx="838002" cy="321733"/>
          </a:xfrm>
          <a:prstGeom prst="rect">
            <a:avLst/>
          </a:prstGeom>
        </p:spPr>
      </p:pic>
      <p:pic>
        <p:nvPicPr>
          <p:cNvPr id="10" name="Grafik 9">
            <a:extLst>
              <a:ext uri="{FF2B5EF4-FFF2-40B4-BE49-F238E27FC236}">
                <a16:creationId xmlns:a16="http://schemas.microsoft.com/office/drawing/2014/main" id="{CBF08DB2-F84C-F673-39AF-59816444134D}"/>
              </a:ext>
            </a:extLst>
          </p:cNvPr>
          <p:cNvPicPr>
            <a:picLocks noChangeAspect="1"/>
          </p:cNvPicPr>
          <p:nvPr/>
        </p:nvPicPr>
        <p:blipFill>
          <a:blip r:embed="rId2"/>
          <a:stretch>
            <a:fillRect/>
          </a:stretch>
        </p:blipFill>
        <p:spPr>
          <a:xfrm>
            <a:off x="7166734" y="4885267"/>
            <a:ext cx="838002" cy="321733"/>
          </a:xfrm>
          <a:prstGeom prst="rect">
            <a:avLst/>
          </a:prstGeom>
        </p:spPr>
      </p:pic>
    </p:spTree>
    <p:extLst>
      <p:ext uri="{BB962C8B-B14F-4D97-AF65-F5344CB8AC3E}">
        <p14:creationId xmlns:p14="http://schemas.microsoft.com/office/powerpoint/2010/main" val="680099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3">
            <a:extLst>
              <a:ext uri="{FF2B5EF4-FFF2-40B4-BE49-F238E27FC236}">
                <a16:creationId xmlns:a16="http://schemas.microsoft.com/office/drawing/2014/main" id="{BDBE4E46-B5C2-B992-B65E-66A3E4CAC5E7}"/>
              </a:ext>
            </a:extLst>
          </p:cNvPr>
          <p:cNvSpPr txBox="1">
            <a:spLocks/>
          </p:cNvSpPr>
          <p:nvPr/>
        </p:nvSpPr>
        <p:spPr>
          <a:xfrm>
            <a:off x="6688370" y="2237594"/>
            <a:ext cx="4106630" cy="1927989"/>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de-DE" dirty="0">
                <a:latin typeface="Aharoni" panose="02010803020104030203" pitchFamily="2" charset="-79"/>
                <a:cs typeface="Aharoni" panose="02010803020104030203" pitchFamily="2" charset="-79"/>
              </a:rPr>
              <a:t>Diese nette Dame präsentierte viele Jahre lang den Werbeslogan:</a:t>
            </a:r>
          </a:p>
          <a:p>
            <a:pPr marL="0" indent="0">
              <a:buFont typeface="Wingdings 3" charset="2"/>
              <a:buNone/>
            </a:pPr>
            <a:r>
              <a:rPr lang="de-DE" b="1" i="1" dirty="0">
                <a:solidFill>
                  <a:srgbClr val="C00000"/>
                </a:solidFill>
                <a:latin typeface="Aharoni" panose="02010803020104030203" pitchFamily="2" charset="-79"/>
                <a:cs typeface="Aharoni" panose="02010803020104030203" pitchFamily="2" charset="-79"/>
              </a:rPr>
              <a:t>„Miele, Miele sprach die Tante, </a:t>
            </a:r>
          </a:p>
          <a:p>
            <a:pPr marL="0" indent="0">
              <a:buFont typeface="Wingdings 3" charset="2"/>
              <a:buNone/>
            </a:pPr>
            <a:r>
              <a:rPr lang="de-DE" b="1" i="1" dirty="0">
                <a:solidFill>
                  <a:srgbClr val="C00000"/>
                </a:solidFill>
                <a:latin typeface="Aharoni" panose="02010803020104030203" pitchFamily="2" charset="-79"/>
                <a:cs typeface="Aharoni" panose="02010803020104030203" pitchFamily="2" charset="-79"/>
              </a:rPr>
              <a:t>Die alle Waschmaschinen kannte!“</a:t>
            </a:r>
          </a:p>
        </p:txBody>
      </p:sp>
      <p:pic>
        <p:nvPicPr>
          <p:cNvPr id="2" name="Grafik 1">
            <a:extLst>
              <a:ext uri="{FF2B5EF4-FFF2-40B4-BE49-F238E27FC236}">
                <a16:creationId xmlns:a16="http://schemas.microsoft.com/office/drawing/2014/main" id="{C1257B0D-F0C5-96B8-E6F7-F7F71D952BC8}"/>
              </a:ext>
            </a:extLst>
          </p:cNvPr>
          <p:cNvPicPr>
            <a:picLocks noChangeAspect="1"/>
          </p:cNvPicPr>
          <p:nvPr/>
        </p:nvPicPr>
        <p:blipFill>
          <a:blip r:embed="rId2"/>
          <a:stretch>
            <a:fillRect/>
          </a:stretch>
        </p:blipFill>
        <p:spPr>
          <a:xfrm>
            <a:off x="262465" y="791763"/>
            <a:ext cx="838002" cy="321733"/>
          </a:xfrm>
          <a:prstGeom prst="rect">
            <a:avLst/>
          </a:prstGeom>
        </p:spPr>
      </p:pic>
      <p:pic>
        <p:nvPicPr>
          <p:cNvPr id="4" name="Grafik 3">
            <a:extLst>
              <a:ext uri="{FF2B5EF4-FFF2-40B4-BE49-F238E27FC236}">
                <a16:creationId xmlns:a16="http://schemas.microsoft.com/office/drawing/2014/main" id="{A2C06402-D8BD-D58B-77A6-470C23809174}"/>
              </a:ext>
            </a:extLst>
          </p:cNvPr>
          <p:cNvPicPr>
            <a:picLocks noChangeAspect="1"/>
          </p:cNvPicPr>
          <p:nvPr/>
        </p:nvPicPr>
        <p:blipFill>
          <a:blip r:embed="rId3"/>
          <a:stretch>
            <a:fillRect/>
          </a:stretch>
        </p:blipFill>
        <p:spPr>
          <a:xfrm>
            <a:off x="3291417" y="697442"/>
            <a:ext cx="2933700" cy="4819650"/>
          </a:xfrm>
          <a:prstGeom prst="rect">
            <a:avLst/>
          </a:prstGeom>
        </p:spPr>
      </p:pic>
    </p:spTree>
    <p:extLst>
      <p:ext uri="{BB962C8B-B14F-4D97-AF65-F5344CB8AC3E}">
        <p14:creationId xmlns:p14="http://schemas.microsoft.com/office/powerpoint/2010/main" val="4185343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EDE732-5E42-3738-C9BC-14FABEC44324}"/>
              </a:ext>
            </a:extLst>
          </p:cNvPr>
          <p:cNvSpPr>
            <a:spLocks noGrp="1"/>
          </p:cNvSpPr>
          <p:nvPr>
            <p:ph type="title"/>
          </p:nvPr>
        </p:nvSpPr>
        <p:spPr>
          <a:xfrm>
            <a:off x="2592924" y="624110"/>
            <a:ext cx="8911687" cy="942223"/>
          </a:xfrm>
        </p:spPr>
        <p:txBody>
          <a:bodyPr/>
          <a:lstStyle/>
          <a:p>
            <a:r>
              <a:rPr lang="de-DE" dirty="0">
                <a:solidFill>
                  <a:srgbClr val="C00000"/>
                </a:solidFill>
                <a:latin typeface="Aharoni" panose="02010803020104030203" pitchFamily="2" charset="-79"/>
                <a:cs typeface="Aharoni" panose="02010803020104030203" pitchFamily="2" charset="-79"/>
              </a:rPr>
              <a:t>Museumsstücke aus der Ausstellung: </a:t>
            </a:r>
          </a:p>
        </p:txBody>
      </p:sp>
      <p:sp>
        <p:nvSpPr>
          <p:cNvPr id="7" name="Textfeld 6">
            <a:extLst>
              <a:ext uri="{FF2B5EF4-FFF2-40B4-BE49-F238E27FC236}">
                <a16:creationId xmlns:a16="http://schemas.microsoft.com/office/drawing/2014/main" id="{5B2212A4-068F-85EB-2551-3961AE74C2A6}"/>
              </a:ext>
            </a:extLst>
          </p:cNvPr>
          <p:cNvSpPr txBox="1"/>
          <p:nvPr/>
        </p:nvSpPr>
        <p:spPr>
          <a:xfrm>
            <a:off x="4228232" y="1822265"/>
            <a:ext cx="3762566" cy="1200329"/>
          </a:xfrm>
          <a:prstGeom prst="rect">
            <a:avLst/>
          </a:prstGeom>
          <a:noFill/>
        </p:spPr>
        <p:txBody>
          <a:bodyPr wrap="square" rtlCol="0">
            <a:spAutoFit/>
          </a:bodyPr>
          <a:lstStyle/>
          <a:p>
            <a:r>
              <a:rPr lang="de-DE" dirty="0">
                <a:latin typeface="Aharoni" panose="02010803020104030203" pitchFamily="2" charset="-79"/>
                <a:cs typeface="Aharoni" panose="02010803020104030203" pitchFamily="2" charset="-79"/>
              </a:rPr>
              <a:t>Am Stammsitz der Firma</a:t>
            </a:r>
            <a:r>
              <a:rPr lang="de-DE" dirty="0"/>
              <a:t>  </a:t>
            </a:r>
          </a:p>
          <a:p>
            <a:r>
              <a:rPr lang="de-DE" dirty="0">
                <a:latin typeface="Aharoni" panose="02010803020104030203" pitchFamily="2" charset="-79"/>
                <a:cs typeface="Aharoni" panose="02010803020104030203" pitchFamily="2" charset="-79"/>
              </a:rPr>
              <a:t>gibt es eine Ausstellung, in der die alten Schätzchen bewundert werden können! </a:t>
            </a:r>
          </a:p>
        </p:txBody>
      </p:sp>
      <p:pic>
        <p:nvPicPr>
          <p:cNvPr id="6" name="Grafik 5">
            <a:extLst>
              <a:ext uri="{FF2B5EF4-FFF2-40B4-BE49-F238E27FC236}">
                <a16:creationId xmlns:a16="http://schemas.microsoft.com/office/drawing/2014/main" id="{FCC842C9-9305-E767-2CDF-6059620F6DB3}"/>
              </a:ext>
            </a:extLst>
          </p:cNvPr>
          <p:cNvPicPr>
            <a:picLocks noChangeAspect="1"/>
          </p:cNvPicPr>
          <p:nvPr/>
        </p:nvPicPr>
        <p:blipFill>
          <a:blip r:embed="rId2"/>
          <a:stretch>
            <a:fillRect/>
          </a:stretch>
        </p:blipFill>
        <p:spPr>
          <a:xfrm>
            <a:off x="268388" y="773488"/>
            <a:ext cx="838002" cy="321733"/>
          </a:xfrm>
          <a:prstGeom prst="rect">
            <a:avLst/>
          </a:prstGeom>
        </p:spPr>
      </p:pic>
      <p:pic>
        <p:nvPicPr>
          <p:cNvPr id="9" name="Grafik 8">
            <a:extLst>
              <a:ext uri="{FF2B5EF4-FFF2-40B4-BE49-F238E27FC236}">
                <a16:creationId xmlns:a16="http://schemas.microsoft.com/office/drawing/2014/main" id="{0FDC17D0-1FE5-A136-FFB4-EAEA2AFB6DED}"/>
              </a:ext>
            </a:extLst>
          </p:cNvPr>
          <p:cNvPicPr>
            <a:picLocks noChangeAspect="1"/>
          </p:cNvPicPr>
          <p:nvPr/>
        </p:nvPicPr>
        <p:blipFill>
          <a:blip r:embed="rId2"/>
          <a:stretch>
            <a:fillRect/>
          </a:stretch>
        </p:blipFill>
        <p:spPr>
          <a:xfrm>
            <a:off x="7030607" y="1811872"/>
            <a:ext cx="838002" cy="321733"/>
          </a:xfrm>
          <a:prstGeom prst="rect">
            <a:avLst/>
          </a:prstGeom>
        </p:spPr>
      </p:pic>
      <p:pic>
        <p:nvPicPr>
          <p:cNvPr id="4" name="Grafik 3">
            <a:extLst>
              <a:ext uri="{FF2B5EF4-FFF2-40B4-BE49-F238E27FC236}">
                <a16:creationId xmlns:a16="http://schemas.microsoft.com/office/drawing/2014/main" id="{C551A81A-425B-22C7-74C5-0F3DC67B3824}"/>
              </a:ext>
            </a:extLst>
          </p:cNvPr>
          <p:cNvPicPr>
            <a:picLocks noChangeAspect="1"/>
          </p:cNvPicPr>
          <p:nvPr/>
        </p:nvPicPr>
        <p:blipFill>
          <a:blip r:embed="rId3"/>
          <a:stretch>
            <a:fillRect/>
          </a:stretch>
        </p:blipFill>
        <p:spPr>
          <a:xfrm>
            <a:off x="1220880" y="1501873"/>
            <a:ext cx="2862361" cy="3992994"/>
          </a:xfrm>
          <a:prstGeom prst="rect">
            <a:avLst/>
          </a:prstGeom>
        </p:spPr>
      </p:pic>
      <p:pic>
        <p:nvPicPr>
          <p:cNvPr id="10" name="Grafik 9">
            <a:extLst>
              <a:ext uri="{FF2B5EF4-FFF2-40B4-BE49-F238E27FC236}">
                <a16:creationId xmlns:a16="http://schemas.microsoft.com/office/drawing/2014/main" id="{4B2583A1-E560-E591-737F-85DE5E2A8994}"/>
              </a:ext>
            </a:extLst>
          </p:cNvPr>
          <p:cNvPicPr>
            <a:picLocks noChangeAspect="1"/>
          </p:cNvPicPr>
          <p:nvPr/>
        </p:nvPicPr>
        <p:blipFill>
          <a:blip r:embed="rId4"/>
          <a:stretch>
            <a:fillRect/>
          </a:stretch>
        </p:blipFill>
        <p:spPr>
          <a:xfrm>
            <a:off x="8337013" y="1511976"/>
            <a:ext cx="2807145" cy="3898224"/>
          </a:xfrm>
          <a:prstGeom prst="rect">
            <a:avLst/>
          </a:prstGeom>
        </p:spPr>
      </p:pic>
      <p:pic>
        <p:nvPicPr>
          <p:cNvPr id="15" name="Grafik 14">
            <a:extLst>
              <a:ext uri="{FF2B5EF4-FFF2-40B4-BE49-F238E27FC236}">
                <a16:creationId xmlns:a16="http://schemas.microsoft.com/office/drawing/2014/main" id="{D6169B96-D76D-D3CF-7CBC-CAD3A67D1C54}"/>
              </a:ext>
            </a:extLst>
          </p:cNvPr>
          <p:cNvPicPr>
            <a:picLocks noChangeAspect="1"/>
          </p:cNvPicPr>
          <p:nvPr/>
        </p:nvPicPr>
        <p:blipFill>
          <a:blip r:embed="rId5"/>
          <a:stretch>
            <a:fillRect/>
          </a:stretch>
        </p:blipFill>
        <p:spPr>
          <a:xfrm>
            <a:off x="5190066" y="3278526"/>
            <a:ext cx="2263602" cy="3089511"/>
          </a:xfrm>
          <a:prstGeom prst="rect">
            <a:avLst/>
          </a:prstGeom>
        </p:spPr>
      </p:pic>
    </p:spTree>
    <p:extLst>
      <p:ext uri="{BB962C8B-B14F-4D97-AF65-F5344CB8AC3E}">
        <p14:creationId xmlns:p14="http://schemas.microsoft.com/office/powerpoint/2010/main" val="3226645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129B2503-75C4-263B-2077-4D18ECF5EE1F}"/>
              </a:ext>
            </a:extLst>
          </p:cNvPr>
          <p:cNvPicPr>
            <a:picLocks noChangeAspect="1"/>
          </p:cNvPicPr>
          <p:nvPr/>
        </p:nvPicPr>
        <p:blipFill>
          <a:blip r:embed="rId2"/>
          <a:stretch>
            <a:fillRect/>
          </a:stretch>
        </p:blipFill>
        <p:spPr>
          <a:xfrm>
            <a:off x="3055938" y="1830217"/>
            <a:ext cx="3543776" cy="3778251"/>
          </a:xfrm>
          <a:prstGeom prst="rect">
            <a:avLst/>
          </a:prstGeom>
        </p:spPr>
      </p:pic>
      <p:pic>
        <p:nvPicPr>
          <p:cNvPr id="7" name="Inhaltsplatzhalter 6">
            <a:extLst>
              <a:ext uri="{FF2B5EF4-FFF2-40B4-BE49-F238E27FC236}">
                <a16:creationId xmlns:a16="http://schemas.microsoft.com/office/drawing/2014/main" id="{6A8E9E51-5E94-398C-426C-AFADC9E0AA3C}"/>
              </a:ext>
            </a:extLst>
          </p:cNvPr>
          <p:cNvPicPr>
            <a:picLocks noChangeAspect="1"/>
          </p:cNvPicPr>
          <p:nvPr/>
        </p:nvPicPr>
        <p:blipFill>
          <a:blip r:embed="rId3"/>
          <a:stretch>
            <a:fillRect/>
          </a:stretch>
        </p:blipFill>
        <p:spPr>
          <a:xfrm>
            <a:off x="7260380" y="1830218"/>
            <a:ext cx="2660967" cy="3778250"/>
          </a:xfrm>
          <a:prstGeom prst="rect">
            <a:avLst/>
          </a:prstGeom>
        </p:spPr>
      </p:pic>
      <p:sp>
        <p:nvSpPr>
          <p:cNvPr id="2" name="Titel 1">
            <a:extLst>
              <a:ext uri="{FF2B5EF4-FFF2-40B4-BE49-F238E27FC236}">
                <a16:creationId xmlns:a16="http://schemas.microsoft.com/office/drawing/2014/main" id="{BEC8B536-0D27-BF97-6B6D-291A73C9BD00}"/>
              </a:ext>
            </a:extLst>
          </p:cNvPr>
          <p:cNvSpPr>
            <a:spLocks noGrp="1"/>
          </p:cNvSpPr>
          <p:nvPr>
            <p:ph type="title"/>
          </p:nvPr>
        </p:nvSpPr>
        <p:spPr>
          <a:xfrm>
            <a:off x="2453747" y="-236369"/>
            <a:ext cx="8915400" cy="1617133"/>
          </a:xfrm>
        </p:spPr>
        <p:txBody>
          <a:bodyPr>
            <a:normAutofit/>
          </a:bodyPr>
          <a:lstStyle/>
          <a:p>
            <a:r>
              <a:rPr lang="de-DE" sz="4000" dirty="0">
                <a:solidFill>
                  <a:srgbClr val="C00000"/>
                </a:solidFill>
                <a:latin typeface="Aharoni" panose="02010803020104030203" pitchFamily="2" charset="-79"/>
                <a:cs typeface="Aharoni" panose="02010803020104030203" pitchFamily="2" charset="-79"/>
              </a:rPr>
              <a:t>Das sieht heute etwas anders aus: </a:t>
            </a:r>
          </a:p>
        </p:txBody>
      </p:sp>
      <p:pic>
        <p:nvPicPr>
          <p:cNvPr id="3" name="Grafik 2">
            <a:extLst>
              <a:ext uri="{FF2B5EF4-FFF2-40B4-BE49-F238E27FC236}">
                <a16:creationId xmlns:a16="http://schemas.microsoft.com/office/drawing/2014/main" id="{BED12CDE-94F6-EDAF-63EB-F18333F95BF7}"/>
              </a:ext>
            </a:extLst>
          </p:cNvPr>
          <p:cNvPicPr>
            <a:picLocks noChangeAspect="1"/>
          </p:cNvPicPr>
          <p:nvPr/>
        </p:nvPicPr>
        <p:blipFill>
          <a:blip r:embed="rId4"/>
          <a:stretch>
            <a:fillRect/>
          </a:stretch>
        </p:blipFill>
        <p:spPr>
          <a:xfrm>
            <a:off x="228599" y="5020733"/>
            <a:ext cx="838002" cy="321733"/>
          </a:xfrm>
          <a:prstGeom prst="rect">
            <a:avLst/>
          </a:prstGeom>
        </p:spPr>
      </p:pic>
    </p:spTree>
    <p:extLst>
      <p:ext uri="{BB962C8B-B14F-4D97-AF65-F5344CB8AC3E}">
        <p14:creationId xmlns:p14="http://schemas.microsoft.com/office/powerpoint/2010/main" val="3130241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feld 10">
            <a:extLst>
              <a:ext uri="{FF2B5EF4-FFF2-40B4-BE49-F238E27FC236}">
                <a16:creationId xmlns:a16="http://schemas.microsoft.com/office/drawing/2014/main" id="{3280BA68-29AA-1A8F-D80A-0F00E453B088}"/>
              </a:ext>
            </a:extLst>
          </p:cNvPr>
          <p:cNvSpPr txBox="1"/>
          <p:nvPr/>
        </p:nvSpPr>
        <p:spPr>
          <a:xfrm>
            <a:off x="6392333" y="1083733"/>
            <a:ext cx="4275667" cy="830997"/>
          </a:xfrm>
          <a:prstGeom prst="rect">
            <a:avLst/>
          </a:prstGeom>
          <a:noFill/>
        </p:spPr>
        <p:txBody>
          <a:bodyPr wrap="square" rtlCol="0">
            <a:spAutoFit/>
          </a:bodyPr>
          <a:lstStyle/>
          <a:p>
            <a:r>
              <a:rPr lang="de-DE" sz="2400" dirty="0">
                <a:solidFill>
                  <a:srgbClr val="C00000"/>
                </a:solidFill>
                <a:latin typeface="Aharoni" panose="02010803020104030203" pitchFamily="2" charset="-79"/>
                <a:cs typeface="Aharoni" panose="02010803020104030203" pitchFamily="2" charset="-79"/>
              </a:rPr>
              <a:t>Auch Staubsauger haben sich ein bisschen verändert: </a:t>
            </a:r>
          </a:p>
        </p:txBody>
      </p:sp>
      <p:pic>
        <p:nvPicPr>
          <p:cNvPr id="13" name="Grafik 12">
            <a:extLst>
              <a:ext uri="{FF2B5EF4-FFF2-40B4-BE49-F238E27FC236}">
                <a16:creationId xmlns:a16="http://schemas.microsoft.com/office/drawing/2014/main" id="{EECF9C85-F333-2193-D586-BAD41F72E4F1}"/>
              </a:ext>
            </a:extLst>
          </p:cNvPr>
          <p:cNvPicPr>
            <a:picLocks noChangeAspect="1"/>
          </p:cNvPicPr>
          <p:nvPr/>
        </p:nvPicPr>
        <p:blipFill>
          <a:blip r:embed="rId2"/>
          <a:stretch>
            <a:fillRect/>
          </a:stretch>
        </p:blipFill>
        <p:spPr>
          <a:xfrm>
            <a:off x="5389879" y="1914730"/>
            <a:ext cx="2890520" cy="4351320"/>
          </a:xfrm>
          <a:prstGeom prst="rect">
            <a:avLst/>
          </a:prstGeom>
        </p:spPr>
      </p:pic>
      <p:pic>
        <p:nvPicPr>
          <p:cNvPr id="15" name="Grafik 14">
            <a:extLst>
              <a:ext uri="{FF2B5EF4-FFF2-40B4-BE49-F238E27FC236}">
                <a16:creationId xmlns:a16="http://schemas.microsoft.com/office/drawing/2014/main" id="{7765DE78-0C04-4867-329F-FBC22A3FC65C}"/>
              </a:ext>
            </a:extLst>
          </p:cNvPr>
          <p:cNvPicPr>
            <a:picLocks noChangeAspect="1"/>
          </p:cNvPicPr>
          <p:nvPr/>
        </p:nvPicPr>
        <p:blipFill>
          <a:blip r:embed="rId3"/>
          <a:stretch>
            <a:fillRect/>
          </a:stretch>
        </p:blipFill>
        <p:spPr>
          <a:xfrm>
            <a:off x="8791346" y="3149600"/>
            <a:ext cx="3397023" cy="2916969"/>
          </a:xfrm>
          <a:prstGeom prst="rect">
            <a:avLst/>
          </a:prstGeom>
        </p:spPr>
      </p:pic>
      <p:pic>
        <p:nvPicPr>
          <p:cNvPr id="3" name="Grafik 2">
            <a:extLst>
              <a:ext uri="{FF2B5EF4-FFF2-40B4-BE49-F238E27FC236}">
                <a16:creationId xmlns:a16="http://schemas.microsoft.com/office/drawing/2014/main" id="{7770AF1F-A2FF-131C-1DE4-F1F468945A04}"/>
              </a:ext>
            </a:extLst>
          </p:cNvPr>
          <p:cNvPicPr>
            <a:picLocks noChangeAspect="1"/>
          </p:cNvPicPr>
          <p:nvPr/>
        </p:nvPicPr>
        <p:blipFill>
          <a:blip r:embed="rId4"/>
          <a:stretch>
            <a:fillRect/>
          </a:stretch>
        </p:blipFill>
        <p:spPr>
          <a:xfrm>
            <a:off x="262465" y="791763"/>
            <a:ext cx="838002" cy="321733"/>
          </a:xfrm>
          <a:prstGeom prst="rect">
            <a:avLst/>
          </a:prstGeom>
        </p:spPr>
      </p:pic>
      <p:pic>
        <p:nvPicPr>
          <p:cNvPr id="6" name="Inhaltsplatzhalter 5">
            <a:extLst>
              <a:ext uri="{FF2B5EF4-FFF2-40B4-BE49-F238E27FC236}">
                <a16:creationId xmlns:a16="http://schemas.microsoft.com/office/drawing/2014/main" id="{32A37105-DB8A-DBEB-053A-FC07FE6779E9}"/>
              </a:ext>
            </a:extLst>
          </p:cNvPr>
          <p:cNvPicPr>
            <a:picLocks noGrp="1" noChangeAspect="1"/>
          </p:cNvPicPr>
          <p:nvPr>
            <p:ph sz="half" idx="1"/>
          </p:nvPr>
        </p:nvPicPr>
        <p:blipFill>
          <a:blip r:embed="rId5"/>
          <a:stretch>
            <a:fillRect/>
          </a:stretch>
        </p:blipFill>
        <p:spPr>
          <a:xfrm>
            <a:off x="2142232" y="2125133"/>
            <a:ext cx="3033939" cy="4140917"/>
          </a:xfrm>
        </p:spPr>
      </p:pic>
    </p:spTree>
    <p:extLst>
      <p:ext uri="{BB962C8B-B14F-4D97-AF65-F5344CB8AC3E}">
        <p14:creationId xmlns:p14="http://schemas.microsoft.com/office/powerpoint/2010/main" val="337779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a:extLst>
              <a:ext uri="{FF2B5EF4-FFF2-40B4-BE49-F238E27FC236}">
                <a16:creationId xmlns:a16="http://schemas.microsoft.com/office/drawing/2014/main" id="{D780CD7E-F34F-78AE-F3DD-11BC60EF2244}"/>
              </a:ext>
            </a:extLst>
          </p:cNvPr>
          <p:cNvPicPr>
            <a:picLocks noGrp="1" noChangeAspect="1"/>
          </p:cNvPicPr>
          <p:nvPr>
            <p:ph sz="half" idx="1"/>
          </p:nvPr>
        </p:nvPicPr>
        <p:blipFill>
          <a:blip r:embed="rId2"/>
          <a:stretch>
            <a:fillRect/>
          </a:stretch>
        </p:blipFill>
        <p:spPr>
          <a:xfrm>
            <a:off x="7723541" y="4674237"/>
            <a:ext cx="3486326" cy="2369851"/>
          </a:xfrm>
        </p:spPr>
      </p:pic>
      <p:sp>
        <p:nvSpPr>
          <p:cNvPr id="4" name="Inhaltsplatzhalter 3">
            <a:extLst>
              <a:ext uri="{FF2B5EF4-FFF2-40B4-BE49-F238E27FC236}">
                <a16:creationId xmlns:a16="http://schemas.microsoft.com/office/drawing/2014/main" id="{E1F19FFB-1D82-92B2-B393-B621A2053B65}"/>
              </a:ext>
            </a:extLst>
          </p:cNvPr>
          <p:cNvSpPr>
            <a:spLocks noGrp="1"/>
          </p:cNvSpPr>
          <p:nvPr>
            <p:ph sz="half" idx="2"/>
          </p:nvPr>
        </p:nvSpPr>
        <p:spPr>
          <a:xfrm>
            <a:off x="1064332" y="1540189"/>
            <a:ext cx="6542911" cy="3777622"/>
          </a:xfrm>
        </p:spPr>
        <p:txBody>
          <a:bodyPr>
            <a:normAutofit/>
          </a:bodyPr>
          <a:lstStyle/>
          <a:p>
            <a:pPr marL="0" indent="0">
              <a:buNone/>
            </a:pPr>
            <a:r>
              <a:rPr lang="de-DE" dirty="0">
                <a:latin typeface="Aharoni" panose="02010803020104030203" pitchFamily="2" charset="-79"/>
                <a:cs typeface="Aharoni" panose="02010803020104030203" pitchFamily="2" charset="-79"/>
              </a:rPr>
              <a:t>Im Rahmen unsere Projekts haben wir uns mit historischen Ursprüngen und heutigen Erscheinungsformen befasst. </a:t>
            </a:r>
          </a:p>
          <a:p>
            <a:pPr marL="0" indent="0">
              <a:buNone/>
            </a:pPr>
            <a:r>
              <a:rPr lang="de-DE" dirty="0">
                <a:latin typeface="Aharoni" panose="02010803020104030203" pitchFamily="2" charset="-79"/>
                <a:cs typeface="Aharoni" panose="02010803020104030203" pitchFamily="2" charset="-79"/>
              </a:rPr>
              <a:t>Für Architektur, Kunst, Literatur und Musik sind viele Beispiele für „Kulturerbe“ bekannt, aber natürlich gibt es auch alte Traditionen und gewachsene Produktionsketten im Bereich von Wirtschaft und Industrie. Einen solchen Bereich haben wir kurz vorgestellt, denn                  ist europaweit bekannt. </a:t>
            </a:r>
          </a:p>
          <a:p>
            <a:pPr marL="0" indent="0">
              <a:buNone/>
            </a:pPr>
            <a:r>
              <a:rPr lang="de-DE" dirty="0">
                <a:latin typeface="Aharoni" panose="02010803020104030203" pitchFamily="2" charset="-79"/>
                <a:cs typeface="Aharoni" panose="02010803020104030203" pitchFamily="2" charset="-79"/>
              </a:rPr>
              <a:t>Was nicht alle wissen, ist dass                 auch einmal Autos produziert hat – allerdings nur wenige! </a:t>
            </a:r>
          </a:p>
          <a:p>
            <a:pPr marL="0" indent="0">
              <a:buNone/>
            </a:pPr>
            <a:r>
              <a:rPr lang="de-DE" dirty="0">
                <a:latin typeface="Aharoni" panose="02010803020104030203" pitchFamily="2" charset="-79"/>
                <a:cs typeface="Aharoni" panose="02010803020104030203" pitchFamily="2" charset="-79"/>
              </a:rPr>
              <a:t>Dazu gibt es – leider – keine Aktualisierung!</a:t>
            </a:r>
          </a:p>
          <a:p>
            <a:pPr marL="0" indent="0">
              <a:buNone/>
            </a:pPr>
            <a:endParaRPr lang="de-DE" dirty="0">
              <a:latin typeface="Aharoni" panose="02010803020104030203" pitchFamily="2" charset="-79"/>
              <a:cs typeface="Aharoni" panose="02010803020104030203" pitchFamily="2" charset="-79"/>
            </a:endParaRPr>
          </a:p>
        </p:txBody>
      </p:sp>
      <p:pic>
        <p:nvPicPr>
          <p:cNvPr id="2" name="Grafik 1">
            <a:extLst>
              <a:ext uri="{FF2B5EF4-FFF2-40B4-BE49-F238E27FC236}">
                <a16:creationId xmlns:a16="http://schemas.microsoft.com/office/drawing/2014/main" id="{5D73D521-6B91-BC81-91CF-6908F3FD0A0B}"/>
              </a:ext>
            </a:extLst>
          </p:cNvPr>
          <p:cNvPicPr>
            <a:picLocks noChangeAspect="1"/>
          </p:cNvPicPr>
          <p:nvPr/>
        </p:nvPicPr>
        <p:blipFill>
          <a:blip r:embed="rId3"/>
          <a:stretch>
            <a:fillRect/>
          </a:stretch>
        </p:blipFill>
        <p:spPr>
          <a:xfrm>
            <a:off x="181578" y="791764"/>
            <a:ext cx="958954" cy="368170"/>
          </a:xfrm>
          <a:prstGeom prst="rect">
            <a:avLst/>
          </a:prstGeom>
        </p:spPr>
      </p:pic>
      <p:pic>
        <p:nvPicPr>
          <p:cNvPr id="3" name="Grafik 2">
            <a:extLst>
              <a:ext uri="{FF2B5EF4-FFF2-40B4-BE49-F238E27FC236}">
                <a16:creationId xmlns:a16="http://schemas.microsoft.com/office/drawing/2014/main" id="{C91E0454-AE28-CDF1-0E43-7930AA7842EB}"/>
              </a:ext>
            </a:extLst>
          </p:cNvPr>
          <p:cNvPicPr>
            <a:picLocks noChangeAspect="1"/>
          </p:cNvPicPr>
          <p:nvPr/>
        </p:nvPicPr>
        <p:blipFill>
          <a:blip r:embed="rId3"/>
          <a:stretch>
            <a:fillRect/>
          </a:stretch>
        </p:blipFill>
        <p:spPr>
          <a:xfrm>
            <a:off x="5616523" y="3340230"/>
            <a:ext cx="958954" cy="368170"/>
          </a:xfrm>
          <a:prstGeom prst="rect">
            <a:avLst/>
          </a:prstGeom>
        </p:spPr>
      </p:pic>
      <p:pic>
        <p:nvPicPr>
          <p:cNvPr id="6" name="Grafik 5">
            <a:extLst>
              <a:ext uri="{FF2B5EF4-FFF2-40B4-BE49-F238E27FC236}">
                <a16:creationId xmlns:a16="http://schemas.microsoft.com/office/drawing/2014/main" id="{5E9E2185-05B9-C5E6-29DD-674DD4422048}"/>
              </a:ext>
            </a:extLst>
          </p:cNvPr>
          <p:cNvPicPr>
            <a:picLocks noChangeAspect="1"/>
          </p:cNvPicPr>
          <p:nvPr/>
        </p:nvPicPr>
        <p:blipFill>
          <a:blip r:embed="rId3"/>
          <a:stretch>
            <a:fillRect/>
          </a:stretch>
        </p:blipFill>
        <p:spPr>
          <a:xfrm>
            <a:off x="4465711" y="3931363"/>
            <a:ext cx="958954" cy="368170"/>
          </a:xfrm>
          <a:prstGeom prst="rect">
            <a:avLst/>
          </a:prstGeom>
        </p:spPr>
      </p:pic>
      <p:sp>
        <p:nvSpPr>
          <p:cNvPr id="5" name="Textfeld 4">
            <a:extLst>
              <a:ext uri="{FF2B5EF4-FFF2-40B4-BE49-F238E27FC236}">
                <a16:creationId xmlns:a16="http://schemas.microsoft.com/office/drawing/2014/main" id="{CB0BF2D4-AF9F-4D8B-C627-C1C6597B6956}"/>
              </a:ext>
            </a:extLst>
          </p:cNvPr>
          <p:cNvSpPr txBox="1"/>
          <p:nvPr/>
        </p:nvSpPr>
        <p:spPr>
          <a:xfrm>
            <a:off x="1460443" y="5914767"/>
            <a:ext cx="6146800" cy="577081"/>
          </a:xfrm>
          <a:prstGeom prst="rect">
            <a:avLst/>
          </a:prstGeom>
          <a:noFill/>
        </p:spPr>
        <p:txBody>
          <a:bodyPr wrap="square" rtlCol="0">
            <a:spAutoFit/>
          </a:bodyPr>
          <a:lstStyle/>
          <a:p>
            <a:r>
              <a:rPr lang="de-DE" sz="1050" dirty="0">
                <a:latin typeface="Aharoni" panose="02010803020104030203" pitchFamily="2" charset="-79"/>
                <a:cs typeface="Aharoni" panose="02010803020104030203" pitchFamily="2" charset="-79"/>
              </a:rPr>
              <a:t>Zeichnung der historischen Geräte: Cansu </a:t>
            </a:r>
            <a:r>
              <a:rPr lang="de-DE" sz="1050" dirty="0" err="1">
                <a:latin typeface="Aharoni" panose="02010803020104030203" pitchFamily="2" charset="-79"/>
                <a:cs typeface="Aharoni" panose="02010803020104030203" pitchFamily="2" charset="-79"/>
              </a:rPr>
              <a:t>Karasu</a:t>
            </a:r>
            <a:endParaRPr lang="de-DE" sz="1050" dirty="0">
              <a:latin typeface="Aharoni" panose="02010803020104030203" pitchFamily="2" charset="-79"/>
              <a:cs typeface="Aharoni" panose="02010803020104030203" pitchFamily="2" charset="-79"/>
            </a:endParaRPr>
          </a:p>
          <a:p>
            <a:r>
              <a:rPr lang="de-DE" sz="1050" dirty="0">
                <a:latin typeface="Aharoni" panose="02010803020104030203" pitchFamily="2" charset="-79"/>
                <a:cs typeface="Aharoni" panose="02010803020104030203" pitchFamily="2" charset="-79"/>
              </a:rPr>
              <a:t>Fotos der aktuellen Geräte: Fa. Miele </a:t>
            </a:r>
          </a:p>
          <a:p>
            <a:r>
              <a:rPr lang="de-DE" sz="1050" dirty="0">
                <a:latin typeface="Aharoni" panose="02010803020104030203" pitchFamily="2" charset="-79"/>
                <a:cs typeface="Aharoni" panose="02010803020104030203" pitchFamily="2" charset="-79"/>
              </a:rPr>
              <a:t>(mit </a:t>
            </a:r>
            <a:r>
              <a:rPr lang="de-DE" sz="1050" dirty="0" err="1">
                <a:latin typeface="Aharoni" panose="02010803020104030203" pitchFamily="2" charset="-79"/>
                <a:cs typeface="Aharoni" panose="02010803020104030203" pitchFamily="2" charset="-79"/>
              </a:rPr>
              <a:t>freundl</a:t>
            </a:r>
            <a:r>
              <a:rPr lang="de-DE" sz="1050" dirty="0">
                <a:latin typeface="Aharoni" panose="02010803020104030203" pitchFamily="2" charset="-79"/>
                <a:cs typeface="Aharoni" panose="02010803020104030203" pitchFamily="2" charset="-79"/>
              </a:rPr>
              <a:t>. Genehmigung für die Nutzung in dieser PP).</a:t>
            </a:r>
          </a:p>
        </p:txBody>
      </p:sp>
      <p:pic>
        <p:nvPicPr>
          <p:cNvPr id="9" name="Grafik 8">
            <a:extLst>
              <a:ext uri="{FF2B5EF4-FFF2-40B4-BE49-F238E27FC236}">
                <a16:creationId xmlns:a16="http://schemas.microsoft.com/office/drawing/2014/main" id="{25A9B7D9-1B9B-82B3-5CF5-B542180F69A7}"/>
              </a:ext>
            </a:extLst>
          </p:cNvPr>
          <p:cNvPicPr>
            <a:picLocks noChangeAspect="1"/>
          </p:cNvPicPr>
          <p:nvPr/>
        </p:nvPicPr>
        <p:blipFill>
          <a:blip r:embed="rId4"/>
          <a:stretch>
            <a:fillRect/>
          </a:stretch>
        </p:blipFill>
        <p:spPr>
          <a:xfrm rot="337924">
            <a:off x="7699784" y="326556"/>
            <a:ext cx="4257811" cy="4322745"/>
          </a:xfrm>
          <a:prstGeom prst="rect">
            <a:avLst/>
          </a:prstGeom>
        </p:spPr>
      </p:pic>
    </p:spTree>
    <p:extLst>
      <p:ext uri="{BB962C8B-B14F-4D97-AF65-F5344CB8AC3E}">
        <p14:creationId xmlns:p14="http://schemas.microsoft.com/office/powerpoint/2010/main" val="2633976487"/>
      </p:ext>
    </p:extLst>
  </p:cSld>
  <p:clrMapOvr>
    <a:masterClrMapping/>
  </p:clrMapOvr>
</p:sld>
</file>

<file path=ppt/theme/theme1.xml><?xml version="1.0" encoding="utf-8"?>
<a:theme xmlns:a="http://schemas.openxmlformats.org/drawingml/2006/main" name="Fetzen">
  <a:themeElements>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docProps/app.xml><?xml version="1.0" encoding="utf-8"?>
<Properties xmlns="http://schemas.openxmlformats.org/officeDocument/2006/extended-properties" xmlns:vt="http://schemas.openxmlformats.org/officeDocument/2006/docPropsVTypes">
  <Template>Wisp</Template>
  <TotalTime>0</TotalTime>
  <Words>305</Words>
  <Application>Microsoft Office PowerPoint</Application>
  <PresentationFormat>Breitbild</PresentationFormat>
  <Paragraphs>24</Paragraphs>
  <Slides>7</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7</vt:i4>
      </vt:variant>
    </vt:vector>
  </HeadingPairs>
  <TitlesOfParts>
    <vt:vector size="12" baseType="lpstr">
      <vt:lpstr>Aharoni</vt:lpstr>
      <vt:lpstr>Arial</vt:lpstr>
      <vt:lpstr>Century Gothic</vt:lpstr>
      <vt:lpstr>Wingdings 3</vt:lpstr>
      <vt:lpstr>Fetzen</vt:lpstr>
      <vt:lpstr>Haushaltshelfer aus der Region</vt:lpstr>
      <vt:lpstr>PowerPoint-Präsentation</vt:lpstr>
      <vt:lpstr>PowerPoint-Präsentation</vt:lpstr>
      <vt:lpstr>Museumsstücke aus der Ausstellung: </vt:lpstr>
      <vt:lpstr>Das sieht heute etwas anders aus: </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Haushaltshelfer aus der Region</dc:title>
  <dc:creator>Ulrike Kurth</dc:creator>
  <cp:lastModifiedBy>Ulrike Kurth</cp:lastModifiedBy>
  <cp:revision>5</cp:revision>
  <dcterms:created xsi:type="dcterms:W3CDTF">2022-12-05T16:55:58Z</dcterms:created>
  <dcterms:modified xsi:type="dcterms:W3CDTF">2023-01-28T16:47:51Z</dcterms:modified>
</cp:coreProperties>
</file>